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89" r:id="rId2"/>
    <p:sldId id="290" r:id="rId3"/>
    <p:sldId id="291" r:id="rId4"/>
    <p:sldId id="292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256" r:id="rId23"/>
    <p:sldId id="258" r:id="rId24"/>
    <p:sldId id="284" r:id="rId25"/>
    <p:sldId id="285" r:id="rId26"/>
    <p:sldId id="286" r:id="rId27"/>
    <p:sldId id="257" r:id="rId28"/>
    <p:sldId id="260" r:id="rId29"/>
    <p:sldId id="261" r:id="rId30"/>
    <p:sldId id="265" r:id="rId31"/>
    <p:sldId id="263" r:id="rId32"/>
    <p:sldId id="264" r:id="rId33"/>
    <p:sldId id="266" r:id="rId34"/>
    <p:sldId id="259" r:id="rId35"/>
    <p:sldId id="262" r:id="rId36"/>
    <p:sldId id="267" r:id="rId37"/>
    <p:sldId id="268" r:id="rId38"/>
    <p:sldId id="273" r:id="rId39"/>
    <p:sldId id="274" r:id="rId40"/>
    <p:sldId id="275" r:id="rId41"/>
    <p:sldId id="276" r:id="rId42"/>
    <p:sldId id="269" r:id="rId43"/>
    <p:sldId id="270" r:id="rId44"/>
    <p:sldId id="271" r:id="rId45"/>
    <p:sldId id="272" r:id="rId46"/>
    <p:sldId id="278" r:id="rId47"/>
    <p:sldId id="277" r:id="rId48"/>
    <p:sldId id="281" r:id="rId49"/>
    <p:sldId id="280" r:id="rId50"/>
    <p:sldId id="282" r:id="rId51"/>
    <p:sldId id="279" r:id="rId52"/>
    <p:sldId id="283" r:id="rId53"/>
    <p:sldId id="287" r:id="rId54"/>
    <p:sldId id="288" r:id="rId5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1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/Relationships>
</file>

<file path=ppt/media/image1.tiff>
</file>

<file path=ppt/media/image10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1C7CE-031F-4716-93FE-51E3378434B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3996" y="3009803"/>
            <a:ext cx="10972800" cy="871491"/>
          </a:xfrm>
          <a:prstGeom prst="rect">
            <a:avLst/>
          </a:prstGeom>
        </p:spPr>
        <p:txBody>
          <a:bodyPr lIns="0" rIns="0" anchor="b"/>
          <a:lstStyle>
            <a:lvl1pPr algn="l">
              <a:defRPr sz="6000"/>
            </a:lvl1pPr>
          </a:lstStyle>
          <a:p>
            <a:r>
              <a:rPr lang="en-US" dirty="0"/>
              <a:t>title</a:t>
            </a:r>
            <a:endParaRPr lang="ru-R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303A3B-74A1-4FB6-BAFF-97A68363D33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73873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5D3F2-36FE-426C-952B-D5A2F02B9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065" y="681404"/>
            <a:ext cx="10975731" cy="54955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AA45E3C-9B3F-4E47-B0DF-100F0A126B0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438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1 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93A6F6-6D1C-415F-8CCE-6BCF674532B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1065" y="685803"/>
            <a:ext cx="10975731" cy="246186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err="1"/>
              <a:t>file.ext</a:t>
            </a:r>
            <a:endParaRPr lang="ru-RU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53DFD4-E723-4C0C-A316-408503268F4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41858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2 f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5D3F2-36FE-426C-952B-D5A2F02B93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1065" y="685803"/>
            <a:ext cx="10975731" cy="246186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err="1"/>
              <a:t>file.ext</a:t>
            </a:r>
            <a:endParaRPr lang="ru-R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D006CFD-2C84-4264-A347-0D97EC7B954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08134" y="3429000"/>
            <a:ext cx="10975731" cy="246185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err="1"/>
              <a:t>file.ext</a:t>
            </a:r>
            <a:endParaRPr lang="ru-RU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89ABB0D-C759-4A56-BDBC-00E8BD911ED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08725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96A13-4911-432F-95D6-D9FF0DE969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A6256E-5686-4973-BDF7-7E1767856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6D477-D6B9-41A2-B08F-BA8A6BF82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4512F-B807-4AF5-B868-16A798AF1019}" type="datetimeFigureOut">
              <a:rPr lang="ru-RU" smtClean="0"/>
              <a:t>20.11.2017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37A11-E8F0-4ABB-853F-2E6668C0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65F77-027D-4338-97D0-E8020C68B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56B91-0CE4-49C6-9052-9C5DCEDDF43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5790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290DF-BCAA-400B-8E7E-7312CA1F2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0F03D-110C-4761-AEEA-2973F5525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EFBD2-4942-480D-99B1-2FF2F6BC5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DE64-8742-7647-81A5-F27764206F68}" type="datetimeFigureOut">
              <a:rPr lang="ru-RU" smtClean="0"/>
              <a:t>20.11.2017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8EFFF-9B1A-4800-A0B8-87B9C5F87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4D4C9-A23E-4DD5-A9E4-02ED2A2A2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90319-E47C-5E46-B7FE-B0E32EC75C5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4485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-nes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4C25531C-F59E-4567-8EF1-D986B12240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56342" y="3975669"/>
            <a:ext cx="10130454" cy="87149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None/>
              <a:defRPr sz="6000">
                <a:latin typeface="+mj-lt"/>
              </a:defRPr>
            </a:lvl1pPr>
          </a:lstStyle>
          <a:p>
            <a:r>
              <a:rPr lang="en-US" dirty="0"/>
              <a:t>title–current</a:t>
            </a:r>
            <a:endParaRPr lang="ru-R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303A3B-74A1-4FB6-BAFF-97A68363D33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D2ACB4C-D0BF-44A9-9713-70D67FA82E5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3996" y="3009803"/>
            <a:ext cx="10972800" cy="871491"/>
          </a:xfrm>
          <a:prstGeom prst="rect">
            <a:avLst/>
          </a:prstGeom>
        </p:spPr>
        <p:txBody>
          <a:bodyPr lIns="0" rIns="0" anchor="b"/>
          <a:lstStyle>
            <a:lvl1pPr algn="l">
              <a:defRPr sz="60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title–macro</a:t>
            </a:r>
            <a:endParaRPr lang="ru-RU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AB7CD1E-EF6B-4E56-96AF-B96D4A77B503}"/>
              </a:ext>
            </a:extLst>
          </p:cNvPr>
          <p:cNvCxnSpPr>
            <a:cxnSpLocks/>
          </p:cNvCxnSpPr>
          <p:nvPr/>
        </p:nvCxnSpPr>
        <p:spPr>
          <a:xfrm>
            <a:off x="1179576" y="3975669"/>
            <a:ext cx="0" cy="871491"/>
          </a:xfrm>
          <a:prstGeom prst="line">
            <a:avLst/>
          </a:prstGeom>
          <a:ln w="38100">
            <a:solidFill>
              <a:schemeClr val="bg1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3982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-nested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303A3B-74A1-4FB6-BAFF-97A68363D33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D2ACB4C-D0BF-44A9-9713-70D67FA82E5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3996" y="3009803"/>
            <a:ext cx="10972800" cy="871491"/>
          </a:xfrm>
          <a:prstGeom prst="rect">
            <a:avLst/>
          </a:prstGeom>
        </p:spPr>
        <p:txBody>
          <a:bodyPr lIns="0" rIns="0" anchor="b"/>
          <a:lstStyle>
            <a:lvl1pPr algn="l">
              <a:defRPr sz="60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title–macro</a:t>
            </a:r>
            <a:endParaRPr lang="ru-RU" dirty="0"/>
          </a:p>
        </p:txBody>
      </p:sp>
      <p:sp>
        <p:nvSpPr>
          <p:cNvPr id="12" name="Text Placeholder 64">
            <a:extLst>
              <a:ext uri="{FF2B5EF4-FFF2-40B4-BE49-F238E27FC236}">
                <a16:creationId xmlns:a16="http://schemas.microsoft.com/office/drawing/2014/main" id="{671FA33F-8D88-4710-97E0-18DEB97A5E9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56342" y="3975669"/>
            <a:ext cx="10130454" cy="87149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None/>
              <a:defRPr sz="60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title–macro-2</a:t>
            </a:r>
            <a:endParaRPr lang="ru-RU" dirty="0"/>
          </a:p>
        </p:txBody>
      </p:sp>
      <p:sp>
        <p:nvSpPr>
          <p:cNvPr id="15" name="Text Placeholder 64">
            <a:extLst>
              <a:ext uri="{FF2B5EF4-FFF2-40B4-BE49-F238E27FC236}">
                <a16:creationId xmlns:a16="http://schemas.microsoft.com/office/drawing/2014/main" id="{9D0796D6-5DE3-41B7-B93C-AFF4D34AC73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2900" y="4941535"/>
            <a:ext cx="9243896" cy="87149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None/>
              <a:defRPr sz="6000">
                <a:latin typeface="+mj-lt"/>
              </a:defRPr>
            </a:lvl1pPr>
          </a:lstStyle>
          <a:p>
            <a:r>
              <a:rPr lang="en-US" dirty="0"/>
              <a:t>title–current</a:t>
            </a:r>
            <a:endParaRPr lang="ru-RU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3164329-34F9-4673-BEF4-144F77F3AC41}"/>
              </a:ext>
            </a:extLst>
          </p:cNvPr>
          <p:cNvCxnSpPr>
            <a:cxnSpLocks/>
          </p:cNvCxnSpPr>
          <p:nvPr/>
        </p:nvCxnSpPr>
        <p:spPr>
          <a:xfrm>
            <a:off x="1179576" y="3975669"/>
            <a:ext cx="0" cy="1837357"/>
          </a:xfrm>
          <a:prstGeom prst="line">
            <a:avLst/>
          </a:prstGeom>
          <a:ln w="38100">
            <a:solidFill>
              <a:schemeClr val="bg1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8E131E-6743-498A-8BF3-D4307B702FAB}"/>
              </a:ext>
            </a:extLst>
          </p:cNvPr>
          <p:cNvCxnSpPr>
            <a:cxnSpLocks/>
          </p:cNvCxnSpPr>
          <p:nvPr/>
        </p:nvCxnSpPr>
        <p:spPr>
          <a:xfrm>
            <a:off x="2066544" y="4941535"/>
            <a:ext cx="0" cy="871491"/>
          </a:xfrm>
          <a:prstGeom prst="line">
            <a:avLst/>
          </a:prstGeom>
          <a:ln w="38100">
            <a:solidFill>
              <a:schemeClr val="bg1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293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5D3F2-36FE-426C-952B-D5A2F02B9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065" y="681404"/>
            <a:ext cx="10975731" cy="549555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AA45E3C-9B3F-4E47-B0DF-100F0A126B0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3514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 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93A6F6-6D1C-415F-8CCE-6BCF674532B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1065" y="685803"/>
            <a:ext cx="10975731" cy="246186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err="1"/>
              <a:t>file.ext</a:t>
            </a:r>
            <a:endParaRPr lang="ru-RU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D53DFD4-E723-4C0C-A316-408503268F4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40742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fi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5D3F2-36FE-426C-952B-D5A2F02B93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1065" y="685803"/>
            <a:ext cx="10975731" cy="246186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err="1"/>
              <a:t>file.ext</a:t>
            </a:r>
            <a:endParaRPr lang="ru-R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D006CFD-2C84-4264-A347-0D97EC7B9540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08134" y="3429000"/>
            <a:ext cx="10975731" cy="246185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>
              <a:buNone/>
              <a:defRPr sz="18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 err="1"/>
              <a:t>file.ext</a:t>
            </a:r>
            <a:endParaRPr lang="ru-RU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89ABB0D-C759-4A56-BDBC-00E8BD911ED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45053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1C7CE-031F-4716-93FE-51E3378434B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3996" y="3009803"/>
            <a:ext cx="10972800" cy="871491"/>
          </a:xfrm>
          <a:prstGeom prst="rect">
            <a:avLst/>
          </a:prstGeom>
        </p:spPr>
        <p:txBody>
          <a:bodyPr lIns="0" rIns="0" anchor="b"/>
          <a:lstStyle>
            <a:lvl1pPr algn="l">
              <a:defRPr sz="6000"/>
            </a:lvl1pPr>
          </a:lstStyle>
          <a:p>
            <a:r>
              <a:rPr lang="en-US" dirty="0"/>
              <a:t>title</a:t>
            </a:r>
            <a:endParaRPr lang="ru-R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303A3B-74A1-4FB6-BAFF-97A68363D33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6435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-nes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4C25531C-F59E-4567-8EF1-D986B12240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56342" y="3975669"/>
            <a:ext cx="10130454" cy="87149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None/>
              <a:defRPr sz="6000">
                <a:latin typeface="+mj-lt"/>
              </a:defRPr>
            </a:lvl1pPr>
          </a:lstStyle>
          <a:p>
            <a:r>
              <a:rPr lang="en-US" dirty="0"/>
              <a:t>title–current</a:t>
            </a:r>
            <a:endParaRPr lang="ru-RU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303A3B-74A1-4FB6-BAFF-97A68363D33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D2ACB4C-D0BF-44A9-9713-70D67FA82E5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3996" y="3009803"/>
            <a:ext cx="10972800" cy="871491"/>
          </a:xfrm>
          <a:prstGeom prst="rect">
            <a:avLst/>
          </a:prstGeom>
        </p:spPr>
        <p:txBody>
          <a:bodyPr lIns="0" rIns="0" anchor="b"/>
          <a:lstStyle>
            <a:lvl1pPr algn="l">
              <a:defRPr sz="60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title–macro</a:t>
            </a:r>
            <a:endParaRPr lang="ru-RU" dirty="0"/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CD7C0086-FB61-471B-ACFE-A6B2C832F7E6}"/>
              </a:ext>
            </a:extLst>
          </p:cNvPr>
          <p:cNvCxnSpPr>
            <a:cxnSpLocks noChangeAspect="1"/>
          </p:cNvCxnSpPr>
          <p:nvPr/>
        </p:nvCxnSpPr>
        <p:spPr>
          <a:xfrm rot="16200000" flipH="1">
            <a:off x="872583" y="3884406"/>
            <a:ext cx="529261" cy="524757"/>
          </a:xfrm>
          <a:prstGeom prst="bentConnector3">
            <a:avLst>
              <a:gd name="adj1" fmla="val 96515"/>
            </a:avLst>
          </a:prstGeom>
          <a:ln w="38100">
            <a:solidFill>
              <a:schemeClr val="bg1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52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-nested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303A3B-74A1-4FB6-BAFF-97A68363D33F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/>
          </a:bodyPr>
          <a:lstStyle>
            <a:lvl1pPr marL="0" indent="0" algn="r">
              <a:buNone/>
              <a:defRPr sz="24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footer</a:t>
            </a:r>
            <a:endParaRPr lang="ru-RU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D2ACB4C-D0BF-44A9-9713-70D67FA82E5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3996" y="3009803"/>
            <a:ext cx="10972800" cy="871491"/>
          </a:xfrm>
          <a:prstGeom prst="rect">
            <a:avLst/>
          </a:prstGeom>
        </p:spPr>
        <p:txBody>
          <a:bodyPr lIns="0" rIns="0" anchor="b"/>
          <a:lstStyle>
            <a:lvl1pPr algn="l">
              <a:defRPr sz="60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title–macro</a:t>
            </a:r>
            <a:endParaRPr lang="ru-RU" dirty="0"/>
          </a:p>
        </p:txBody>
      </p:sp>
      <p:cxnSp>
        <p:nvCxnSpPr>
          <p:cNvPr id="57" name="Connector: Elbow 56">
            <a:extLst>
              <a:ext uri="{FF2B5EF4-FFF2-40B4-BE49-F238E27FC236}">
                <a16:creationId xmlns:a16="http://schemas.microsoft.com/office/drawing/2014/main" id="{CD7C0086-FB61-471B-ACFE-A6B2C832F7E6}"/>
              </a:ext>
            </a:extLst>
          </p:cNvPr>
          <p:cNvCxnSpPr>
            <a:cxnSpLocks noChangeAspect="1"/>
          </p:cNvCxnSpPr>
          <p:nvPr/>
        </p:nvCxnSpPr>
        <p:spPr>
          <a:xfrm rot="16200000" flipH="1">
            <a:off x="872583" y="3884406"/>
            <a:ext cx="529261" cy="524757"/>
          </a:xfrm>
          <a:prstGeom prst="bentConnector3">
            <a:avLst>
              <a:gd name="adj1" fmla="val 96515"/>
            </a:avLst>
          </a:prstGeom>
          <a:ln w="38100">
            <a:solidFill>
              <a:schemeClr val="bg1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830C96D8-3142-4934-AE63-FD3F1213503D}"/>
              </a:ext>
            </a:extLst>
          </p:cNvPr>
          <p:cNvCxnSpPr>
            <a:cxnSpLocks noChangeAspect="1"/>
          </p:cNvCxnSpPr>
          <p:nvPr/>
        </p:nvCxnSpPr>
        <p:spPr>
          <a:xfrm rot="16200000" flipH="1">
            <a:off x="1781279" y="4850272"/>
            <a:ext cx="529261" cy="524757"/>
          </a:xfrm>
          <a:prstGeom prst="bentConnector3">
            <a:avLst>
              <a:gd name="adj1" fmla="val 96515"/>
            </a:avLst>
          </a:prstGeom>
          <a:ln w="38100">
            <a:solidFill>
              <a:schemeClr val="bg1">
                <a:lumMod val="40000"/>
                <a:lumOff val="6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64">
            <a:extLst>
              <a:ext uri="{FF2B5EF4-FFF2-40B4-BE49-F238E27FC236}">
                <a16:creationId xmlns:a16="http://schemas.microsoft.com/office/drawing/2014/main" id="{671FA33F-8D88-4710-97E0-18DEB97A5E9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56342" y="3975669"/>
            <a:ext cx="10130454" cy="87149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None/>
              <a:defRPr sz="60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title–macro-2</a:t>
            </a:r>
            <a:endParaRPr lang="ru-RU" dirty="0"/>
          </a:p>
        </p:txBody>
      </p:sp>
      <p:sp>
        <p:nvSpPr>
          <p:cNvPr id="15" name="Text Placeholder 64">
            <a:extLst>
              <a:ext uri="{FF2B5EF4-FFF2-40B4-BE49-F238E27FC236}">
                <a16:creationId xmlns:a16="http://schemas.microsoft.com/office/drawing/2014/main" id="{9D0796D6-5DE3-41B7-B93C-AFF4D34AC73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342900" y="4941535"/>
            <a:ext cx="9243896" cy="871491"/>
          </a:xfrm>
          <a:prstGeom prst="rect">
            <a:avLst/>
          </a:prstGeom>
        </p:spPr>
        <p:txBody>
          <a:bodyPr lIns="0" rIns="0" anchor="ctr"/>
          <a:lstStyle>
            <a:lvl1pPr marL="0" indent="0">
              <a:buNone/>
              <a:defRPr sz="6000">
                <a:latin typeface="+mj-lt"/>
              </a:defRPr>
            </a:lvl1pPr>
          </a:lstStyle>
          <a:p>
            <a:r>
              <a:rPr lang="en-US" dirty="0"/>
              <a:t>title–current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1840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4081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gif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gif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closures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6934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class instance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11065" y="1443841"/>
            <a:ext cx="983621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badKitty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new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Cat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Moronic Kitty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repr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name: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Moronic Kitty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,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__proto__: {</a:t>
            </a:r>
          </a:p>
          <a:p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constructor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: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function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697098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/* ... */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  <a:r>
              <a:rPr lang="en-US" b="0" dirty="0">
                <a:solidFill>
                  <a:srgbClr val="697098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/* ... */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},</a:t>
            </a:r>
          </a:p>
          <a:p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speak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: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function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    </a:t>
            </a:r>
            <a:r>
              <a:rPr lang="en-US" b="0" dirty="0" err="1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console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log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Meow, you little shite!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},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__proto__: {</a:t>
            </a:r>
          </a:p>
          <a:p>
            <a:r>
              <a:rPr lang="en-US" b="0" dirty="0">
                <a:solidFill>
                  <a:srgbClr val="697098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    /* ... */</a:t>
            </a:r>
            <a:endParaRPr lang="en-US" b="0" dirty="0">
              <a:solidFill>
                <a:srgbClr val="BFC7D5"/>
              </a:solidFill>
              <a:effectLst/>
              <a:latin typeface="Roboto Mono" charset="0"/>
              <a:ea typeface="Roboto Mono" charset="0"/>
              <a:cs typeface="Roboto Mono" charset="0"/>
            </a:endParaRP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}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41392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es6 classes | static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37673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es6 classes | static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11065" y="1582340"/>
            <a:ext cx="6830259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class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Rectangle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constructor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7986E7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width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, </a:t>
            </a:r>
            <a:r>
              <a:rPr lang="en-US" b="0" dirty="0">
                <a:solidFill>
                  <a:srgbClr val="7986E7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height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</a:t>
            </a:r>
            <a:r>
              <a:rPr lang="en-US" b="0" dirty="0" err="1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width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width</a:t>
            </a:r>
          </a:p>
          <a:p>
            <a:r>
              <a:rPr lang="en-US" b="0" dirty="0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</a:t>
            </a:r>
            <a:r>
              <a:rPr lang="en-US" b="0" dirty="0" err="1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height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height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static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area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 err="1">
                <a:solidFill>
                  <a:srgbClr val="7986E7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rect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return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rect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width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*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rect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height</a:t>
            </a:r>
            <a:endParaRPr lang="en-US" b="0" dirty="0">
              <a:solidFill>
                <a:srgbClr val="BFC7D5"/>
              </a:solidFill>
              <a:effectLst/>
              <a:latin typeface="Roboto Mono" charset="0"/>
              <a:ea typeface="Roboto Mono" charset="0"/>
              <a:cs typeface="Roboto Mono" charset="0"/>
            </a:endParaRP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someRect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new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Rectangle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F78C6C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5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, </a:t>
            </a:r>
            <a:r>
              <a:rPr lang="en-US" b="0" dirty="0">
                <a:solidFill>
                  <a:srgbClr val="F78C6C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4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</a:p>
          <a:p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Rectangle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area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someRect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 </a:t>
            </a:r>
            <a:r>
              <a:rPr lang="en-US" b="0" dirty="0">
                <a:solidFill>
                  <a:srgbClr val="697098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// =&gt; 20</a:t>
            </a:r>
            <a:endParaRPr lang="en-US" b="0" dirty="0">
              <a:solidFill>
                <a:srgbClr val="BFC7D5"/>
              </a:solidFill>
              <a:effectLst/>
              <a:latin typeface="Roboto Mono" charset="0"/>
              <a:ea typeface="Roboto Mono" charset="0"/>
              <a:cs typeface="Roboto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798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es6 classes | inheritance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173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es6 classes | inheritance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11065" y="1582340"/>
            <a:ext cx="934223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class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Animal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constructor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7986E7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name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</a:t>
            </a:r>
            <a:r>
              <a:rPr lang="en-US" b="0" dirty="0" err="1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name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name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</a:t>
            </a:r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speak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</a:t>
            </a:r>
            <a:r>
              <a:rPr lang="en-US" b="0" dirty="0" err="1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console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log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Implementation not defined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</a:t>
            </a:r>
            <a:r>
              <a:rPr lang="en-US" b="0" dirty="0" err="1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animalInfo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</a:t>
            </a:r>
            <a:r>
              <a:rPr lang="en-US" b="0" dirty="0" err="1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console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log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(`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This animal's name is </a:t>
            </a:r>
            <a:r>
              <a:rPr lang="en-US" b="0" dirty="0">
                <a:solidFill>
                  <a:srgbClr val="D3423E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${</a:t>
            </a:r>
            <a:r>
              <a:rPr lang="en-US" b="0" dirty="0" err="1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name</a:t>
            </a:r>
            <a:r>
              <a:rPr lang="en-US" b="0" dirty="0">
                <a:solidFill>
                  <a:srgbClr val="D3423E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`)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1445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es6 classes | inheritance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11065" y="1305341"/>
            <a:ext cx="934223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class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Cat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extends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A9C77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Animal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constructor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7986E7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name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, </a:t>
            </a:r>
            <a:r>
              <a:rPr lang="en-US" b="0" dirty="0">
                <a:solidFill>
                  <a:srgbClr val="7986E7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breed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super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(name)</a:t>
            </a:r>
          </a:p>
          <a:p>
            <a:r>
              <a:rPr lang="en-US" b="0" dirty="0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</a:t>
            </a:r>
            <a:r>
              <a:rPr lang="en-US" b="0" dirty="0" err="1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breed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breed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</a:t>
            </a:r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speak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</a:t>
            </a:r>
            <a:r>
              <a:rPr lang="en-US" b="0" dirty="0" err="1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console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log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Meow, okay? geez...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cat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new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Cat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Gary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,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idk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</a:p>
          <a:p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cat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speak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</a:p>
          <a:p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cat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animalInfo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</a:p>
          <a:p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new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Animal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speak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72431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getters &amp; setters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58977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getters &amp; setters | nope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11065" y="1305341"/>
            <a:ext cx="934223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C792EA"/>
                </a:solidFill>
                <a:latin typeface="Menlo" charset="0"/>
              </a:rPr>
              <a:t>const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Menlo" charset="0"/>
              </a:rPr>
              <a:t>obj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{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   data: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Menlo" charset="0"/>
              </a:rPr>
              <a:t>sample strings in 2017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,</a:t>
            </a:r>
          </a:p>
          <a:p>
            <a:r>
              <a:rPr lang="en-US" b="0" dirty="0">
                <a:solidFill>
                  <a:srgbClr val="82AAFF"/>
                </a:solidFill>
                <a:effectLst/>
                <a:latin typeface="Menlo" charset="0"/>
              </a:rPr>
              <a:t>    </a:t>
            </a:r>
            <a:r>
              <a:rPr lang="en-US" b="0" dirty="0" err="1">
                <a:solidFill>
                  <a:srgbClr val="82AAFF"/>
                </a:solidFill>
                <a:effectLst/>
                <a:latin typeface="Menlo" charset="0"/>
              </a:rPr>
              <a:t>getData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: </a:t>
            </a:r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function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()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{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    return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 err="1">
                <a:solidFill>
                  <a:srgbClr val="FF5572"/>
                </a:solidFill>
                <a:effectLst/>
                <a:latin typeface="Menl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Menl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Menlo" charset="0"/>
              </a:rPr>
              <a:t>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Menlo" charset="0"/>
              </a:rPr>
              <a:t>+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Menlo" charset="0"/>
              </a:rPr>
              <a:t> LUL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endParaRPr lang="en-US" b="0" dirty="0">
              <a:solidFill>
                <a:srgbClr val="BFC7D5"/>
              </a:solidFill>
              <a:effectLst/>
              <a:latin typeface="Menlo" charset="0"/>
            </a:endParaRPr>
          </a:p>
          <a:p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   },</a:t>
            </a:r>
          </a:p>
          <a:p>
            <a:r>
              <a:rPr lang="en-US" b="0" dirty="0">
                <a:solidFill>
                  <a:srgbClr val="82AAFF"/>
                </a:solidFill>
                <a:effectLst/>
                <a:latin typeface="Menlo" charset="0"/>
              </a:rPr>
              <a:t>    </a:t>
            </a:r>
            <a:r>
              <a:rPr lang="en-US" b="0" dirty="0" err="1">
                <a:solidFill>
                  <a:srgbClr val="82AAFF"/>
                </a:solidFill>
                <a:effectLst/>
                <a:latin typeface="Menlo" charset="0"/>
              </a:rPr>
              <a:t>setData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: </a:t>
            </a:r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function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(</a:t>
            </a:r>
            <a:r>
              <a:rPr lang="en-US" b="0" dirty="0">
                <a:solidFill>
                  <a:srgbClr val="7986E7"/>
                </a:solidFill>
                <a:effectLst/>
                <a:latin typeface="Menlo" charset="0"/>
              </a:rPr>
              <a:t>data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)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{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    if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(</a:t>
            </a:r>
            <a:r>
              <a:rPr lang="en-US" b="0" dirty="0" err="1">
                <a:solidFill>
                  <a:srgbClr val="89DDFF"/>
                </a:solidFill>
                <a:effectLst/>
                <a:latin typeface="Menlo" charset="0"/>
              </a:rPr>
              <a:t>typeof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data </a:t>
            </a:r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===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Menlo" charset="0"/>
              </a:rPr>
              <a:t>string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)</a:t>
            </a:r>
          </a:p>
          <a:p>
            <a:r>
              <a:rPr lang="en-US" b="0" dirty="0">
                <a:solidFill>
                  <a:srgbClr val="FF5572"/>
                </a:solidFill>
                <a:effectLst/>
                <a:latin typeface="Menlo" charset="0"/>
              </a:rPr>
              <a:t>            </a:t>
            </a:r>
            <a:r>
              <a:rPr lang="en-US" b="0" dirty="0" err="1">
                <a:solidFill>
                  <a:srgbClr val="FF5572"/>
                </a:solidFill>
                <a:effectLst/>
                <a:latin typeface="Menl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Menl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Menlo" charset="0"/>
              </a:rPr>
              <a:t>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data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    else</a:t>
            </a:r>
            <a:endParaRPr lang="en-US" b="0" dirty="0">
              <a:solidFill>
                <a:srgbClr val="BFC7D5"/>
              </a:solidFill>
              <a:effectLst/>
              <a:latin typeface="Menlo" charset="0"/>
            </a:endParaRP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        throw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Menlo" charset="0"/>
              </a:rPr>
              <a:t>new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Menlo" charset="0"/>
              </a:rPr>
              <a:t>Error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(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Menlo" charset="0"/>
              </a:rPr>
              <a:t>NOPE.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)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   }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}</a:t>
            </a:r>
          </a:p>
          <a:p>
            <a:endParaRPr lang="en-US" dirty="0">
              <a:solidFill>
                <a:srgbClr val="BFC7D5"/>
              </a:solidFill>
              <a:latin typeface="Menlo" charset="0"/>
            </a:endParaRPr>
          </a:p>
          <a:p>
            <a:r>
              <a:rPr lang="en-US" b="0" dirty="0" err="1">
                <a:solidFill>
                  <a:srgbClr val="BFC7D5"/>
                </a:solidFill>
                <a:effectLst/>
                <a:latin typeface="Menlo" charset="0"/>
              </a:rPr>
              <a:t>obj</a:t>
            </a:r>
            <a:r>
              <a:rPr lang="en-US" b="0" dirty="0" err="1">
                <a:solidFill>
                  <a:srgbClr val="C792EA"/>
                </a:solidFill>
                <a:effectLst/>
                <a:latin typeface="Menlo" charset="0"/>
              </a:rPr>
              <a:t>.</a:t>
            </a:r>
            <a:r>
              <a:rPr lang="en-US" b="0" dirty="0" err="1">
                <a:solidFill>
                  <a:srgbClr val="82AAFF"/>
                </a:solidFill>
                <a:effectLst/>
                <a:latin typeface="Menlo" charset="0"/>
              </a:rPr>
              <a:t>getData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() </a:t>
            </a:r>
            <a:r>
              <a:rPr lang="en-US" b="0" dirty="0">
                <a:solidFill>
                  <a:srgbClr val="697098"/>
                </a:solidFill>
                <a:effectLst/>
                <a:latin typeface="Menlo" charset="0"/>
              </a:rPr>
              <a:t>// =&gt; 'sample strings in 2017 LUL'</a:t>
            </a:r>
            <a:endParaRPr lang="en-US" b="0" dirty="0">
              <a:solidFill>
                <a:srgbClr val="BFC7D5"/>
              </a:solidFill>
              <a:effectLst/>
              <a:latin typeface="Menlo" charset="0"/>
            </a:endParaRPr>
          </a:p>
          <a:p>
            <a:r>
              <a:rPr lang="en-US" b="0" dirty="0" err="1">
                <a:solidFill>
                  <a:srgbClr val="BFC7D5"/>
                </a:solidFill>
                <a:effectLst/>
                <a:latin typeface="Menlo" charset="0"/>
              </a:rPr>
              <a:t>obj</a:t>
            </a:r>
            <a:r>
              <a:rPr lang="en-US" b="0" dirty="0" err="1">
                <a:solidFill>
                  <a:srgbClr val="C792EA"/>
                </a:solidFill>
                <a:effectLst/>
                <a:latin typeface="Menlo" charset="0"/>
              </a:rPr>
              <a:t>.</a:t>
            </a:r>
            <a:r>
              <a:rPr lang="en-US" b="0" dirty="0" err="1">
                <a:solidFill>
                  <a:srgbClr val="82AAFF"/>
                </a:solidFill>
                <a:effectLst/>
                <a:latin typeface="Menlo" charset="0"/>
              </a:rPr>
              <a:t>setData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(</a:t>
            </a:r>
            <a:r>
              <a:rPr lang="en-US" b="0" dirty="0">
                <a:solidFill>
                  <a:srgbClr val="F78C6C"/>
                </a:solidFill>
                <a:effectLst/>
                <a:latin typeface="Menlo" charset="0"/>
              </a:rPr>
              <a:t>2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) </a:t>
            </a:r>
            <a:r>
              <a:rPr lang="en-US" b="0" dirty="0">
                <a:solidFill>
                  <a:srgbClr val="697098"/>
                </a:solidFill>
                <a:effectLst/>
                <a:latin typeface="Menlo" charset="0"/>
              </a:rPr>
              <a:t>// =&gt; NOPE.</a:t>
            </a:r>
            <a:endParaRPr lang="en-US" b="0" dirty="0">
              <a:solidFill>
                <a:srgbClr val="BFC7D5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88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getters &amp; setters | yep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11065" y="1305341"/>
            <a:ext cx="934223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C792EA"/>
                </a:solidFill>
                <a:effectLst/>
                <a:latin typeface="Menlo" charset="0"/>
              </a:rPr>
              <a:t>const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Menlo" charset="0"/>
              </a:rPr>
              <a:t>obj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{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   </a:t>
            </a:r>
            <a:r>
              <a:rPr lang="en-US" b="0" dirty="0" err="1">
                <a:solidFill>
                  <a:srgbClr val="BFC7D5"/>
                </a:solidFill>
                <a:effectLst/>
                <a:latin typeface="Menlo" charset="0"/>
              </a:rPr>
              <a:t>dataProp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: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Menlo" charset="0"/>
              </a:rPr>
              <a:t>sample strings in 2017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,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get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82AAFF"/>
                </a:solidFill>
                <a:effectLst/>
                <a:latin typeface="Menlo" charset="0"/>
              </a:rPr>
              <a:t>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()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{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    return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 err="1">
                <a:solidFill>
                  <a:srgbClr val="FF5572"/>
                </a:solidFill>
                <a:effectLst/>
                <a:latin typeface="Menl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Menl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Menlo" charset="0"/>
              </a:rPr>
              <a:t>dataProp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Menlo" charset="0"/>
              </a:rPr>
              <a:t>+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Menlo" charset="0"/>
              </a:rPr>
              <a:t> LUL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endParaRPr lang="en-US" b="0" dirty="0">
              <a:solidFill>
                <a:srgbClr val="BFC7D5"/>
              </a:solidFill>
              <a:effectLst/>
              <a:latin typeface="Menlo" charset="0"/>
            </a:endParaRPr>
          </a:p>
          <a:p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   },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set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82AAFF"/>
                </a:solidFill>
                <a:effectLst/>
                <a:latin typeface="Menlo" charset="0"/>
              </a:rPr>
              <a:t>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(</a:t>
            </a:r>
            <a:r>
              <a:rPr lang="en-US" b="0" dirty="0">
                <a:solidFill>
                  <a:srgbClr val="7986E7"/>
                </a:solidFill>
                <a:effectLst/>
                <a:latin typeface="Menlo" charset="0"/>
              </a:rPr>
              <a:t>data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)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{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    if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(</a:t>
            </a:r>
            <a:r>
              <a:rPr lang="en-US" b="0" dirty="0" err="1">
                <a:solidFill>
                  <a:srgbClr val="89DDFF"/>
                </a:solidFill>
                <a:effectLst/>
                <a:latin typeface="Menlo" charset="0"/>
              </a:rPr>
              <a:t>typeof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data </a:t>
            </a:r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===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Menlo" charset="0"/>
              </a:rPr>
              <a:t>string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)</a:t>
            </a:r>
          </a:p>
          <a:p>
            <a:r>
              <a:rPr lang="en-US" b="0" dirty="0">
                <a:solidFill>
                  <a:srgbClr val="FF5572"/>
                </a:solidFill>
                <a:effectLst/>
                <a:latin typeface="Menlo" charset="0"/>
              </a:rPr>
              <a:t>            </a:t>
            </a:r>
            <a:r>
              <a:rPr lang="en-US" b="0" dirty="0" err="1">
                <a:solidFill>
                  <a:srgbClr val="FF5572"/>
                </a:solidFill>
                <a:effectLst/>
                <a:latin typeface="Menl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Menl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Menlo" charset="0"/>
              </a:rPr>
              <a:t>dataProp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data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    else</a:t>
            </a:r>
            <a:endParaRPr lang="en-US" b="0" dirty="0">
              <a:solidFill>
                <a:srgbClr val="BFC7D5"/>
              </a:solidFill>
              <a:effectLst/>
              <a:latin typeface="Menlo" charset="0"/>
            </a:endParaRPr>
          </a:p>
          <a:p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            throw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Menlo" charset="0"/>
              </a:rPr>
              <a:t>new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Menlo" charset="0"/>
              </a:rPr>
              <a:t>Error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(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Menlo" charset="0"/>
              </a:rPr>
              <a:t>NO WAY.</a:t>
            </a:r>
            <a:r>
              <a:rPr lang="en-US" b="0" dirty="0">
                <a:solidFill>
                  <a:srgbClr val="D9F5DD"/>
                </a:solidFill>
                <a:effectLst/>
                <a:latin typeface="Menl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)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   }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</a:br>
            <a:r>
              <a:rPr lang="en-US" b="0" dirty="0" err="1">
                <a:solidFill>
                  <a:srgbClr val="BFC7D5"/>
                </a:solidFill>
                <a:effectLst/>
                <a:latin typeface="Menlo" charset="0"/>
              </a:rPr>
              <a:t>obj</a:t>
            </a:r>
            <a:r>
              <a:rPr lang="en-US" b="0" dirty="0" err="1">
                <a:solidFill>
                  <a:srgbClr val="C792EA"/>
                </a:solidFill>
                <a:effectLst/>
                <a:latin typeface="Menl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Menlo" charset="0"/>
              </a:rPr>
              <a:t>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697098"/>
                </a:solidFill>
                <a:effectLst/>
                <a:latin typeface="Menlo" charset="0"/>
              </a:rPr>
              <a:t>// =&gt; 'sample strings in 2017 LUL'</a:t>
            </a:r>
            <a:endParaRPr lang="en-US" b="0" dirty="0">
              <a:solidFill>
                <a:srgbClr val="BFC7D5"/>
              </a:solidFill>
              <a:effectLst/>
              <a:latin typeface="Menlo" charset="0"/>
            </a:endParaRPr>
          </a:p>
          <a:p>
            <a:r>
              <a:rPr lang="en-US" b="0" dirty="0" err="1">
                <a:solidFill>
                  <a:srgbClr val="BFC7D5"/>
                </a:solidFill>
                <a:effectLst/>
                <a:latin typeface="Menlo" charset="0"/>
              </a:rPr>
              <a:t>obj</a:t>
            </a:r>
            <a:r>
              <a:rPr lang="en-US" b="0" dirty="0" err="1">
                <a:solidFill>
                  <a:srgbClr val="C792EA"/>
                </a:solidFill>
                <a:effectLst/>
                <a:latin typeface="Menl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Menlo" charset="0"/>
              </a:rPr>
              <a:t>data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Menl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F78C6C"/>
                </a:solidFill>
                <a:effectLst/>
                <a:latin typeface="Menlo" charset="0"/>
              </a:rPr>
              <a:t>2</a:t>
            </a:r>
            <a:r>
              <a:rPr lang="en-US" b="0" dirty="0">
                <a:solidFill>
                  <a:srgbClr val="BFC7D5"/>
                </a:solidFill>
                <a:effectLst/>
                <a:latin typeface="Menlo" charset="0"/>
              </a:rPr>
              <a:t> </a:t>
            </a:r>
            <a:r>
              <a:rPr lang="en-US" b="0" dirty="0">
                <a:solidFill>
                  <a:srgbClr val="697098"/>
                </a:solidFill>
                <a:effectLst/>
                <a:latin typeface="Menlo" charset="0"/>
              </a:rPr>
              <a:t>// =&gt; NO WAY.</a:t>
            </a:r>
            <a:endParaRPr lang="en-US" b="0" dirty="0">
              <a:solidFill>
                <a:srgbClr val="BFC7D5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312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classes &amp; objects | practice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5004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closures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11065" y="1720840"/>
            <a:ext cx="983621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function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some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let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i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78C6C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0</a:t>
            </a:r>
            <a:endParaRPr lang="en-US" b="0" dirty="0">
              <a:solidFill>
                <a:srgbClr val="BFC7D5"/>
              </a:solidFill>
              <a:effectLst/>
              <a:latin typeface="Roboto Mono" charset="0"/>
              <a:ea typeface="Roboto Mono" charset="0"/>
              <a:cs typeface="Roboto Mono" charset="0"/>
            </a:endParaRP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return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function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return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++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i</a:t>
            </a:r>
            <a:endParaRPr lang="en-US" b="0" dirty="0">
              <a:solidFill>
                <a:srgbClr val="BFC7D5"/>
              </a:solidFill>
              <a:effectLst/>
              <a:latin typeface="Roboto Mono" charset="0"/>
              <a:ea typeface="Roboto Mono" charset="0"/>
              <a:cs typeface="Roboto Mono" charset="0"/>
            </a:endParaRP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increment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some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</a:p>
          <a:p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for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(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let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ru-RU" dirty="0" err="1">
                <a:solidFill>
                  <a:srgbClr val="BFC7D5"/>
                </a:solidFill>
                <a:latin typeface="Roboto Mono" charset="0"/>
                <a:ea typeface="Roboto Mono" charset="0"/>
                <a:cs typeface="Roboto Mono" charset="0"/>
              </a:rPr>
              <a:t>_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78C6C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0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; </a:t>
            </a:r>
            <a:r>
              <a:rPr lang="ru-RU" dirty="0" err="1">
                <a:solidFill>
                  <a:srgbClr val="BFC7D5"/>
                </a:solidFill>
                <a:latin typeface="Roboto Mono" charset="0"/>
                <a:ea typeface="Roboto Mono" charset="0"/>
                <a:cs typeface="Roboto Mono" charset="0"/>
              </a:rPr>
              <a:t>_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&lt;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78C6C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100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; </a:t>
            </a:r>
            <a:r>
              <a:rPr lang="ru-RU" dirty="0" err="1">
                <a:solidFill>
                  <a:srgbClr val="BFC7D5"/>
                </a:solidFill>
                <a:latin typeface="Roboto Mono" charset="0"/>
                <a:ea typeface="Roboto Mono" charset="0"/>
                <a:cs typeface="Roboto Mono" charset="0"/>
              </a:rPr>
              <a:t>_</a:t>
            </a:r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++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 {</a:t>
            </a:r>
          </a:p>
          <a:p>
            <a:r>
              <a:rPr lang="en-US" b="0" dirty="0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</a:t>
            </a:r>
            <a:r>
              <a:rPr lang="en-US" b="0" dirty="0" err="1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console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log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increment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())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791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421" y="863014"/>
            <a:ext cx="1037896" cy="153220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272" y="863014"/>
            <a:ext cx="1103191" cy="153220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18" y="863014"/>
            <a:ext cx="1064375" cy="153743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748" y="863014"/>
            <a:ext cx="1103191" cy="153220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272" y="2554014"/>
            <a:ext cx="2691521" cy="382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5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14855" y="804042"/>
            <a:ext cx="7798676" cy="461665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sz="2400" dirty="0">
                <a:solidFill>
                  <a:schemeClr val="accent6"/>
                </a:solidFill>
                <a:latin typeface="+mj-lt"/>
                <a:ea typeface="Roboto" charset="0"/>
                <a:cs typeface="Roboto" charset="0"/>
              </a:rPr>
              <a:t>damage calculation function: </a:t>
            </a:r>
            <a:r>
              <a:rPr lang="en-US" sz="2400" i="1" dirty="0">
                <a:latin typeface="+mj-lt"/>
                <a:ea typeface="Roboto" charset="0"/>
                <a:cs typeface="Roboto" charset="0"/>
              </a:rPr>
              <a:t>main stat * ability potency% </a:t>
            </a:r>
            <a:endParaRPr lang="ru-RU" sz="2400" i="1" dirty="0">
              <a:latin typeface="+mj-lt"/>
              <a:ea typeface="Roboto" charset="0"/>
              <a:cs typeface="Roboto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4855" y="342377"/>
            <a:ext cx="7798676" cy="461665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sz="2400" dirty="0">
                <a:solidFill>
                  <a:schemeClr val="accent6"/>
                </a:solidFill>
                <a:latin typeface="+mj-lt"/>
                <a:ea typeface="Roboto" charset="0"/>
                <a:cs typeface="Roboto" charset="0"/>
              </a:rPr>
              <a:t>constructor: </a:t>
            </a:r>
            <a:r>
              <a:rPr lang="en-US" sz="2400" dirty="0">
                <a:latin typeface="+mj-lt"/>
                <a:ea typeface="Roboto" charset="0"/>
                <a:cs typeface="Roboto" charset="0"/>
              </a:rPr>
              <a:t>base stats</a:t>
            </a:r>
            <a:endParaRPr lang="ru-RU" sz="2400" dirty="0">
              <a:latin typeface="+mj-lt"/>
              <a:ea typeface="Roboto" charset="0"/>
              <a:cs typeface="Roboto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4855" y="1265707"/>
            <a:ext cx="7798676" cy="1569660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sz="2400" dirty="0">
                <a:solidFill>
                  <a:schemeClr val="accent6"/>
                </a:solidFill>
                <a:latin typeface="+mj-lt"/>
                <a:ea typeface="Roboto" charset="0"/>
                <a:cs typeface="Roboto" charset="0"/>
              </a:rPr>
              <a:t>stats: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400" dirty="0" err="1">
                <a:latin typeface="+mj-lt"/>
                <a:ea typeface="Roboto" charset="0"/>
                <a:cs typeface="Roboto" charset="0"/>
              </a:rPr>
              <a:t>hp</a:t>
            </a:r>
            <a:endParaRPr lang="ru-RU" sz="2400" dirty="0">
              <a:latin typeface="+mj-lt"/>
              <a:ea typeface="Roboto" charset="0"/>
              <a:cs typeface="Roboto" charset="0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US" sz="2400" dirty="0">
                <a:latin typeface="+mj-lt"/>
                <a:ea typeface="Roboto" charset="0"/>
                <a:cs typeface="Roboto" charset="0"/>
              </a:rPr>
              <a:t>strength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sz="2400" dirty="0">
                <a:latin typeface="+mj-lt"/>
                <a:ea typeface="Roboto" charset="0"/>
                <a:cs typeface="Roboto" charset="0"/>
              </a:rPr>
              <a:t>intelligence</a:t>
            </a:r>
            <a:endParaRPr lang="ru-RU" sz="2400" dirty="0">
              <a:latin typeface="+mj-lt"/>
              <a:ea typeface="Roboto" charset="0"/>
              <a:cs typeface="Roboto" charset="0"/>
            </a:endParaRPr>
          </a:p>
        </p:txBody>
      </p:sp>
      <p:sp>
        <p:nvSpPr>
          <p:cNvPr id="9" name="Объект 2"/>
          <p:cNvSpPr>
            <a:spLocks noGrp="1"/>
          </p:cNvSpPr>
          <p:nvPr>
            <p:ph idx="10"/>
          </p:nvPr>
        </p:nvSpPr>
        <p:spPr>
          <a:xfrm>
            <a:off x="611065" y="6322310"/>
            <a:ext cx="10975731" cy="38067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obligatory </a:t>
            </a:r>
            <a:r>
              <a:rPr lang="en-US" dirty="0" err="1"/>
              <a:t>jrpg</a:t>
            </a:r>
            <a:r>
              <a:rPr lang="en-US" dirty="0"/>
              <a:t> inheritance task</a:t>
            </a:r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065" y="4234476"/>
            <a:ext cx="1064375" cy="153743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770033" y="4291636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>
                <a:latin typeface="Roboto Mono" charset="0"/>
                <a:ea typeface="Roboto Mono" charset="0"/>
                <a:cs typeface="Roboto Mono" charset="0"/>
              </a:rPr>
              <a:t>White Mage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70033" y="4671488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>
                <a:latin typeface="Roboto Mono" charset="0"/>
                <a:ea typeface="Roboto Mono" charset="0"/>
                <a:cs typeface="Roboto Mono" charset="0"/>
              </a:rPr>
              <a:t>Skill Set: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70033" y="5049594"/>
            <a:ext cx="1524000" cy="646331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 err="1">
                <a:latin typeface="Roboto Mono" charset="0"/>
                <a:ea typeface="Roboto Mono" charset="0"/>
                <a:cs typeface="Roboto Mono" charset="0"/>
              </a:rPr>
              <a:t>WhiteMagic</a:t>
            </a:r>
            <a:r>
              <a:rPr lang="en-US" dirty="0">
                <a:latin typeface="Roboto Mono" charset="0"/>
                <a:ea typeface="Roboto Mono" charset="0"/>
                <a:cs typeface="Roboto Mono" charset="0"/>
              </a:rPr>
              <a:t> + Summons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47594" y="4288839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>
                <a:latin typeface="Roboto Mono" charset="0"/>
                <a:ea typeface="Roboto Mono" charset="0"/>
                <a:cs typeface="Roboto Mono" charset="0"/>
              </a:rPr>
              <a:t>Black Mage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547594" y="4668691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>
                <a:latin typeface="Roboto Mono" charset="0"/>
                <a:ea typeface="Roboto Mono" charset="0"/>
                <a:cs typeface="Roboto Mono" charset="0"/>
              </a:rPr>
              <a:t>Skill Set: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47594" y="5171887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>
                <a:latin typeface="Roboto Mono" charset="0"/>
                <a:ea typeface="Roboto Mono" charset="0"/>
                <a:cs typeface="Roboto Mono" charset="0"/>
              </a:rPr>
              <a:t>Black Magic</a:t>
            </a:r>
            <a:endParaRPr lang="en-US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71895" y="4288839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>
                <a:latin typeface="Roboto Mono" charset="0"/>
                <a:ea typeface="Roboto Mono" charset="0"/>
                <a:cs typeface="Roboto Mono" charset="0"/>
              </a:rPr>
              <a:t>Red Mage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471895" y="4668691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>
                <a:latin typeface="Roboto Mono" charset="0"/>
                <a:ea typeface="Roboto Mono" charset="0"/>
                <a:cs typeface="Roboto Mono" charset="0"/>
              </a:rPr>
              <a:t>Skill Set: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471895" y="5171887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>
                <a:latin typeface="Roboto Mono" charset="0"/>
                <a:ea typeface="Roboto Mono" charset="0"/>
                <a:cs typeface="Roboto Mono" charset="0"/>
              </a:rPr>
              <a:t>RedMagic</a:t>
            </a:r>
            <a:endParaRPr lang="en-US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249456" y="4273622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>
                <a:latin typeface="Roboto Mono" charset="0"/>
                <a:ea typeface="Roboto Mono" charset="0"/>
                <a:cs typeface="Roboto Mono" charset="0"/>
              </a:rPr>
              <a:t>Monk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249456" y="4653474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>
                <a:latin typeface="Roboto Mono" charset="0"/>
                <a:ea typeface="Roboto Mono" charset="0"/>
                <a:cs typeface="Roboto Mono" charset="0"/>
              </a:rPr>
              <a:t>Skill Set: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0249456" y="5171887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>
                <a:latin typeface="Roboto Mono" charset="0"/>
                <a:ea typeface="Roboto Mono" charset="0"/>
                <a:cs typeface="Roboto Mono" charset="0"/>
              </a:rPr>
              <a:t>MeleeAttack</a:t>
            </a:r>
            <a:endParaRPr lang="en-US" dirty="0">
              <a:latin typeface="Roboto Mono" charset="0"/>
              <a:ea typeface="Roboto Mono" charset="0"/>
              <a:cs typeface="Roboto Mono" charset="0"/>
            </a:endParaRPr>
          </a:p>
        </p:txBody>
      </p:sp>
      <p:pic>
        <p:nvPicPr>
          <p:cNvPr id="27" name="Рисунок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8626" y="4216462"/>
            <a:ext cx="1037896" cy="1532209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149" y="4237086"/>
            <a:ext cx="1103191" cy="1532209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895" y="4216461"/>
            <a:ext cx="1103191" cy="1532209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0722" y="473670"/>
            <a:ext cx="1786759" cy="2537716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10351620" y="1119539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 err="1">
                <a:latin typeface="Roboto Mono" charset="0"/>
                <a:ea typeface="Roboto Mono" charset="0"/>
                <a:cs typeface="Roboto Mono" charset="0"/>
              </a:rPr>
              <a:t>Bahamut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351620" y="1499391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dirty="0">
                <a:latin typeface="Roboto Mono" charset="0"/>
                <a:ea typeface="Roboto Mono" charset="0"/>
                <a:cs typeface="Roboto Mono" charset="0"/>
              </a:rPr>
              <a:t>Skill Set:</a:t>
            </a:r>
            <a:endParaRPr lang="ru-RU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351620" y="1879243"/>
            <a:ext cx="1524000" cy="369332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>
                <a:latin typeface="Roboto Mono" charset="0"/>
                <a:ea typeface="Roboto Mono" charset="0"/>
                <a:cs typeface="Roboto Mono" charset="0"/>
              </a:rPr>
              <a:t>BahamutSet</a:t>
            </a:r>
            <a:endParaRPr lang="en-US" dirty="0">
              <a:latin typeface="Roboto Mono" charset="0"/>
              <a:ea typeface="Roboto Mono" charset="0"/>
              <a:cs typeface="Roboto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7751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D63B10-CF37-417B-815B-2F3A858CE0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6694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http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D63B10-CF37-417B-815B-2F3A858CE0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3300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EB82671-6AEE-48CC-82E6-3CD97AF9A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065" y="1591293"/>
            <a:ext cx="10975731" cy="4585669"/>
          </a:xfrm>
        </p:spPr>
        <p:txBody>
          <a:bodyPr/>
          <a:lstStyle/>
          <a:p>
            <a:pPr marL="0" indent="0">
              <a:buNone/>
            </a:pPr>
            <a:r>
              <a:rPr lang="ru-RU" b="1" dirty="0"/>
              <a:t>Изначальная цель: </a:t>
            </a:r>
            <a:r>
              <a:rPr lang="ru-RU" dirty="0"/>
              <a:t>Способ передачи гипертекста</a:t>
            </a:r>
          </a:p>
          <a:p>
            <a:pPr marL="0" indent="0">
              <a:buNone/>
            </a:pPr>
            <a:r>
              <a:rPr lang="ru-RU" b="1" dirty="0"/>
              <a:t>Сейчас: </a:t>
            </a:r>
            <a:r>
              <a:rPr lang="ru-RU" dirty="0"/>
              <a:t>Передача большей части данных в клиент-серверном    </a:t>
            </a:r>
            <a:br>
              <a:rPr lang="ru-RU" dirty="0"/>
            </a:br>
            <a:r>
              <a:rPr lang="ru-RU" dirty="0"/>
              <a:t>                взаимодействии</a:t>
            </a:r>
            <a:endParaRPr lang="ru-RU" b="1" dirty="0"/>
          </a:p>
          <a:p>
            <a:pPr marL="0" indent="0">
              <a:buNone/>
            </a:pPr>
            <a:r>
              <a:rPr lang="ru-RU" b="1" dirty="0"/>
              <a:t>Сущности: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  </a:t>
            </a:r>
            <a:r>
              <a:rPr lang="ru-RU" dirty="0"/>
              <a:t>Запрос (</a:t>
            </a:r>
            <a:r>
              <a:rPr lang="en-US" dirty="0"/>
              <a:t>request)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  Ответ</a:t>
            </a:r>
            <a:r>
              <a:rPr lang="en-US" dirty="0"/>
              <a:t> (</a:t>
            </a:r>
            <a:r>
              <a:rPr lang="en-US" dirty="0" err="1"/>
              <a:t>responce</a:t>
            </a:r>
            <a:r>
              <a:rPr lang="en-US" b="1" dirty="0"/>
              <a:t>)</a:t>
            </a:r>
          </a:p>
          <a:p>
            <a:pPr marL="0" indent="0">
              <a:buNone/>
            </a:pPr>
            <a:endParaRPr lang="ru-R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AAAE5-6944-4A0F-B3F6-3913B61611C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http</a:t>
            </a:r>
            <a:endParaRPr lang="ru-R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09600" y="681036"/>
            <a:ext cx="10972800" cy="910258"/>
          </a:xfrm>
          <a:prstGeom prst="rect">
            <a:avLst/>
          </a:prstGeom>
        </p:spPr>
        <p:txBody>
          <a:bodyPr anchor="ctr"/>
          <a:lstStyle/>
          <a:p>
            <a:r>
              <a:rPr lang="en-US" sz="4000" dirty="0" err="1"/>
              <a:t>HyperText</a:t>
            </a:r>
            <a:r>
              <a:rPr lang="en-US" sz="4000" dirty="0"/>
              <a:t> Transfer Protocol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41034864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EB82671-6AEE-48CC-82E6-3CD97AF9A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065" y="1591293"/>
            <a:ext cx="10975731" cy="4585669"/>
          </a:xfrm>
        </p:spPr>
        <p:txBody>
          <a:bodyPr/>
          <a:lstStyle/>
          <a:p>
            <a:pPr marL="0" indent="0">
              <a:buNone/>
            </a:pPr>
            <a:r>
              <a:rPr lang="ru-RU" b="1" dirty="0">
                <a:latin typeface="Roboto Medium" panose="02000000000000000000" pitchFamily="2" charset="0"/>
                <a:ea typeface="Roboto Medium" panose="02000000000000000000" pitchFamily="2" charset="0"/>
              </a:rPr>
              <a:t>Изначальная цель: </a:t>
            </a:r>
            <a:r>
              <a:rPr lang="ru-RU" dirty="0">
                <a:latin typeface="+mj-lt"/>
              </a:rPr>
              <a:t>Способ передачи гипертекста</a:t>
            </a:r>
          </a:p>
          <a:p>
            <a:pPr marL="0" indent="0">
              <a:buNone/>
            </a:pPr>
            <a:endParaRPr lang="en-US" b="1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buNone/>
            </a:pPr>
            <a:r>
              <a:rPr lang="ru-RU" b="1" dirty="0">
                <a:latin typeface="Roboto Medium" panose="02000000000000000000" pitchFamily="2" charset="0"/>
                <a:ea typeface="Roboto Medium" panose="02000000000000000000" pitchFamily="2" charset="0"/>
              </a:rPr>
              <a:t>Сейчас:</a:t>
            </a:r>
            <a:r>
              <a:rPr lang="ru-RU" b="1" dirty="0"/>
              <a:t> </a:t>
            </a:r>
            <a:r>
              <a:rPr lang="ru-RU" dirty="0">
                <a:latin typeface="+mj-lt"/>
              </a:rPr>
              <a:t>Передача большей части данных в клиент-серверном    </a:t>
            </a:r>
            <a:br>
              <a:rPr lang="ru-RU" dirty="0">
                <a:latin typeface="+mj-lt"/>
              </a:rPr>
            </a:br>
            <a:r>
              <a:rPr lang="ru-RU" dirty="0">
                <a:latin typeface="+mj-lt"/>
              </a:rPr>
              <a:t>                взаимодействии</a:t>
            </a:r>
            <a:endParaRPr lang="ru-RU" b="1" dirty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buNone/>
            </a:pPr>
            <a:r>
              <a:rPr lang="ru-RU" dirty="0">
                <a:latin typeface="Roboto Medium" panose="02000000000000000000" pitchFamily="2" charset="0"/>
                <a:ea typeface="Roboto Medium" panose="02000000000000000000" pitchFamily="2" charset="0"/>
              </a:rPr>
              <a:t>Сущности:</a:t>
            </a:r>
            <a:endParaRPr lang="en-US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buNone/>
            </a:pPr>
            <a:r>
              <a:rPr lang="en-US" b="1" dirty="0"/>
              <a:t>    </a:t>
            </a:r>
            <a:r>
              <a:rPr lang="ru-RU" dirty="0">
                <a:latin typeface="+mj-lt"/>
              </a:rPr>
              <a:t>Запрос </a:t>
            </a:r>
            <a:r>
              <a:rPr lang="en-US" dirty="0">
                <a:latin typeface="+mj-lt"/>
              </a:rPr>
              <a:t> — request</a:t>
            </a:r>
            <a:endParaRPr lang="ru-RU" dirty="0">
              <a:latin typeface="+mj-lt"/>
            </a:endParaRPr>
          </a:p>
          <a:p>
            <a:pPr marL="0" indent="0">
              <a:buNone/>
            </a:pPr>
            <a:r>
              <a:rPr lang="ru-RU" dirty="0">
                <a:latin typeface="+mj-lt"/>
              </a:rPr>
              <a:t>  </a:t>
            </a:r>
            <a:r>
              <a:rPr lang="en-US" dirty="0">
                <a:latin typeface="+mj-lt"/>
              </a:rPr>
              <a:t>  </a:t>
            </a:r>
            <a:r>
              <a:rPr lang="ru-RU" dirty="0">
                <a:latin typeface="+mj-lt"/>
              </a:rPr>
              <a:t>Ответ</a:t>
            </a:r>
            <a:r>
              <a:rPr lang="en-US" dirty="0">
                <a:latin typeface="+mj-lt"/>
              </a:rPr>
              <a:t> — </a:t>
            </a:r>
            <a:r>
              <a:rPr lang="en-US" dirty="0" err="1">
                <a:latin typeface="+mj-lt"/>
              </a:rPr>
              <a:t>responce</a:t>
            </a:r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    </a:t>
            </a:r>
            <a:r>
              <a:rPr lang="ru-RU" dirty="0">
                <a:latin typeface="+mj-lt"/>
              </a:rPr>
              <a:t>Клиент</a:t>
            </a:r>
          </a:p>
          <a:p>
            <a:pPr marL="0" indent="0">
              <a:buNone/>
            </a:pPr>
            <a:r>
              <a:rPr lang="ru-RU" dirty="0">
                <a:latin typeface="+mj-lt"/>
              </a:rPr>
              <a:t> </a:t>
            </a:r>
            <a:r>
              <a:rPr lang="en-US" dirty="0">
                <a:latin typeface="+mj-lt"/>
              </a:rPr>
              <a:t>  </a:t>
            </a:r>
            <a:r>
              <a:rPr lang="ru-RU" dirty="0">
                <a:latin typeface="+mj-lt"/>
              </a:rPr>
              <a:t> Сервер</a:t>
            </a:r>
            <a:endParaRPr lang="en-US" dirty="0">
              <a:latin typeface="+mj-lt"/>
            </a:endParaRPr>
          </a:p>
          <a:p>
            <a:pPr marL="0" indent="0">
              <a:buNone/>
            </a:pPr>
            <a:endParaRPr lang="ru-R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AAAE5-6944-4A0F-B3F6-3913B61611C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http</a:t>
            </a:r>
            <a:endParaRPr lang="ru-R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09600" y="681036"/>
            <a:ext cx="10972800" cy="910258"/>
          </a:xfrm>
          <a:prstGeom prst="rect">
            <a:avLst/>
          </a:prstGeom>
        </p:spPr>
        <p:txBody>
          <a:bodyPr anchor="ctr"/>
          <a:lstStyle/>
          <a:p>
            <a:r>
              <a:rPr lang="en-US" sz="4000" dirty="0" err="1"/>
              <a:t>HyperText</a:t>
            </a:r>
            <a:r>
              <a:rPr lang="en-US" sz="4000" dirty="0"/>
              <a:t> Transfer Protocol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37524232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EB82671-6AEE-48CC-82E6-3CD97AF9A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065" y="1591293"/>
            <a:ext cx="10975731" cy="4585669"/>
          </a:xfrm>
        </p:spPr>
        <p:txBody>
          <a:bodyPr/>
          <a:lstStyle/>
          <a:p>
            <a:pPr marL="0" indent="0">
              <a:buNone/>
            </a:pPr>
            <a:r>
              <a:rPr lang="ru-RU" b="1" dirty="0">
                <a:latin typeface="Roboto Medium" panose="02000000000000000000" pitchFamily="2" charset="0"/>
                <a:ea typeface="Roboto Medium" panose="02000000000000000000" pitchFamily="2" charset="0"/>
              </a:rPr>
              <a:t>Изначальная цель: </a:t>
            </a:r>
            <a:r>
              <a:rPr lang="ru-RU" dirty="0">
                <a:latin typeface="+mj-lt"/>
              </a:rPr>
              <a:t>Способ передачи гипертекста</a:t>
            </a:r>
          </a:p>
          <a:p>
            <a:pPr marL="0" indent="0">
              <a:buNone/>
            </a:pPr>
            <a:endParaRPr lang="en-US" b="1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buNone/>
            </a:pPr>
            <a:r>
              <a:rPr lang="ru-RU" b="1" dirty="0">
                <a:latin typeface="Roboto Medium" panose="02000000000000000000" pitchFamily="2" charset="0"/>
                <a:ea typeface="Roboto Medium" panose="02000000000000000000" pitchFamily="2" charset="0"/>
              </a:rPr>
              <a:t>Сейчас:</a:t>
            </a:r>
            <a:r>
              <a:rPr lang="ru-RU" b="1" dirty="0"/>
              <a:t> </a:t>
            </a:r>
            <a:r>
              <a:rPr lang="ru-RU" dirty="0">
                <a:latin typeface="+mj-lt"/>
              </a:rPr>
              <a:t>Передача большей части данных в клиент-серверном    </a:t>
            </a:r>
            <a:br>
              <a:rPr lang="ru-RU" dirty="0">
                <a:latin typeface="+mj-lt"/>
              </a:rPr>
            </a:br>
            <a:r>
              <a:rPr lang="ru-RU" dirty="0">
                <a:latin typeface="+mj-lt"/>
              </a:rPr>
              <a:t>                взаимодействии</a:t>
            </a:r>
            <a:endParaRPr lang="ru-RU" b="1" dirty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buNone/>
            </a:pPr>
            <a:r>
              <a:rPr lang="ru-RU" dirty="0">
                <a:latin typeface="Roboto Medium" panose="02000000000000000000" pitchFamily="2" charset="0"/>
                <a:ea typeface="Roboto Medium" panose="02000000000000000000" pitchFamily="2" charset="0"/>
              </a:rPr>
              <a:t>Сущности:</a:t>
            </a:r>
            <a:endParaRPr lang="en-US" dirty="0"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ru-RU" dirty="0">
                <a:latin typeface="+mj-lt"/>
              </a:rPr>
              <a:t>Клиент  -</a:t>
            </a:r>
            <a:r>
              <a:rPr lang="en-US" dirty="0">
                <a:latin typeface="+mj-lt"/>
              </a:rPr>
              <a:t>&gt; </a:t>
            </a:r>
            <a:r>
              <a:rPr lang="ru-RU" dirty="0">
                <a:latin typeface="+mj-lt"/>
              </a:rPr>
              <a:t> Запрос </a:t>
            </a:r>
            <a:r>
              <a:rPr lang="en-US" dirty="0">
                <a:latin typeface="+mj-lt"/>
              </a:rPr>
              <a:t> (request)</a:t>
            </a:r>
            <a:endParaRPr lang="ru-RU" dirty="0">
              <a:latin typeface="+mj-lt"/>
            </a:endParaRPr>
          </a:p>
          <a:p>
            <a:pPr marL="0" indent="0">
              <a:buNone/>
            </a:pPr>
            <a:r>
              <a:rPr lang="ru-RU" dirty="0">
                <a:latin typeface="+mj-lt"/>
              </a:rPr>
              <a:t> </a:t>
            </a:r>
            <a:r>
              <a:rPr lang="en-US" dirty="0">
                <a:latin typeface="+mj-lt"/>
              </a:rPr>
              <a:t>   </a:t>
            </a:r>
            <a:r>
              <a:rPr lang="ru-RU" dirty="0">
                <a:latin typeface="+mj-lt"/>
              </a:rPr>
              <a:t>Сервер</a:t>
            </a:r>
            <a:r>
              <a:rPr lang="en-US" dirty="0">
                <a:latin typeface="+mj-lt"/>
              </a:rPr>
              <a:t> </a:t>
            </a:r>
            <a:r>
              <a:rPr lang="ru-RU" dirty="0">
                <a:latin typeface="+mj-lt"/>
              </a:rPr>
              <a:t> </a:t>
            </a:r>
            <a:r>
              <a:rPr lang="en-US" dirty="0">
                <a:latin typeface="+mj-lt"/>
              </a:rPr>
              <a:t>-&gt; </a:t>
            </a:r>
            <a:r>
              <a:rPr lang="ru-RU" dirty="0">
                <a:latin typeface="+mj-lt"/>
              </a:rPr>
              <a:t> Ответ</a:t>
            </a:r>
            <a:r>
              <a:rPr lang="en-US" dirty="0">
                <a:latin typeface="+mj-lt"/>
              </a:rPr>
              <a:t> (</a:t>
            </a:r>
            <a:r>
              <a:rPr lang="en-US" dirty="0" err="1">
                <a:latin typeface="+mj-lt"/>
              </a:rPr>
              <a:t>responce</a:t>
            </a:r>
            <a:r>
              <a:rPr lang="en-US" dirty="0">
                <a:latin typeface="+mj-lt"/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AAAE5-6944-4A0F-B3F6-3913B61611C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http</a:t>
            </a:r>
            <a:endParaRPr lang="ru-RU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09600" y="681036"/>
            <a:ext cx="10972800" cy="910258"/>
          </a:xfrm>
          <a:prstGeom prst="rect">
            <a:avLst/>
          </a:prstGeom>
        </p:spPr>
        <p:txBody>
          <a:bodyPr anchor="ctr"/>
          <a:lstStyle/>
          <a:p>
            <a:r>
              <a:rPr lang="en-US" sz="4000" dirty="0" err="1"/>
              <a:t>HyperText</a:t>
            </a:r>
            <a:r>
              <a:rPr lang="en-US" sz="4000" dirty="0"/>
              <a:t> Transfer Protocol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0209802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4F4B5BB-A9A6-44E0-B254-477ABD3F5389}"/>
              </a:ext>
            </a:extLst>
          </p:cNvPr>
          <p:cNvSpPr/>
          <p:nvPr/>
        </p:nvSpPr>
        <p:spPr>
          <a:xfrm>
            <a:off x="611062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FE5B5C-0859-4BAB-B844-14EB7459720D}"/>
              </a:ext>
            </a:extLst>
          </p:cNvPr>
          <p:cNvSpPr/>
          <p:nvPr/>
        </p:nvSpPr>
        <p:spPr>
          <a:xfrm>
            <a:off x="8827759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389CFD-8CAE-4C7C-B0D4-72882D2D9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47" y="345885"/>
            <a:ext cx="1585913" cy="15859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77EB8A-559B-4B71-958F-B925F6C4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601" y="681641"/>
            <a:ext cx="914400" cy="9144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04CCCC7-BA14-4015-A3E0-C0E6CE66B85C}"/>
              </a:ext>
            </a:extLst>
          </p:cNvPr>
          <p:cNvCxnSpPr>
            <a:cxnSpLocks/>
          </p:cNvCxnSpPr>
          <p:nvPr/>
        </p:nvCxnSpPr>
        <p:spPr>
          <a:xfrm>
            <a:off x="3810000" y="2274697"/>
            <a:ext cx="4572000" cy="0"/>
          </a:xfrm>
          <a:prstGeom prst="line">
            <a:avLst/>
          </a:prstGeom>
          <a:ln w="38100">
            <a:solidFill>
              <a:schemeClr val="accent6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5C09CD89-4973-4F19-B5FC-FB4AACF13504}"/>
              </a:ext>
            </a:extLst>
          </p:cNvPr>
          <p:cNvSpPr/>
          <p:nvPr/>
        </p:nvSpPr>
        <p:spPr>
          <a:xfrm>
            <a:off x="2678760" y="1017398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983F6543-98E1-4E61-A6D0-AD3E41BC34AB}"/>
              </a:ext>
            </a:extLst>
          </p:cNvPr>
          <p:cNvSpPr txBox="1">
            <a:spLocks/>
          </p:cNvSpPr>
          <p:nvPr/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 fontScale="92500" lnSpcReduction="1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0931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6 L 3.54167E-6 0.16666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4F4B5BB-A9A6-44E0-B254-477ABD3F5389}"/>
              </a:ext>
            </a:extLst>
          </p:cNvPr>
          <p:cNvSpPr/>
          <p:nvPr/>
        </p:nvSpPr>
        <p:spPr>
          <a:xfrm>
            <a:off x="611062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FE5B5C-0859-4BAB-B844-14EB7459720D}"/>
              </a:ext>
            </a:extLst>
          </p:cNvPr>
          <p:cNvSpPr/>
          <p:nvPr/>
        </p:nvSpPr>
        <p:spPr>
          <a:xfrm>
            <a:off x="8827759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389CFD-8CAE-4C7C-B0D4-72882D2D9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47" y="345885"/>
            <a:ext cx="1585913" cy="15859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77EB8A-559B-4B71-958F-B925F6C4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601" y="681641"/>
            <a:ext cx="914400" cy="9144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04CCCC7-BA14-4015-A3E0-C0E6CE66B85C}"/>
              </a:ext>
            </a:extLst>
          </p:cNvPr>
          <p:cNvCxnSpPr>
            <a:cxnSpLocks/>
          </p:cNvCxnSpPr>
          <p:nvPr/>
        </p:nvCxnSpPr>
        <p:spPr>
          <a:xfrm>
            <a:off x="3810000" y="2274697"/>
            <a:ext cx="4572000" cy="0"/>
          </a:xfrm>
          <a:prstGeom prst="line">
            <a:avLst/>
          </a:prstGeom>
          <a:ln w="38100">
            <a:solidFill>
              <a:schemeClr val="accent6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5C09CD89-4973-4F19-B5FC-FB4AACF13504}"/>
              </a:ext>
            </a:extLst>
          </p:cNvPr>
          <p:cNvSpPr/>
          <p:nvPr/>
        </p:nvSpPr>
        <p:spPr>
          <a:xfrm>
            <a:off x="2678760" y="2160397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CE2A2C5-1E19-41CF-B4E2-4D5B26D378C8}"/>
              </a:ext>
            </a:extLst>
          </p:cNvPr>
          <p:cNvSpPr txBox="1">
            <a:spLocks/>
          </p:cNvSpPr>
          <p:nvPr/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 fontScale="92500" lnSpcReduction="1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494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96296E-6 L 0.53164 -2.96296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4F4B5BB-A9A6-44E0-B254-477ABD3F5389}"/>
              </a:ext>
            </a:extLst>
          </p:cNvPr>
          <p:cNvSpPr/>
          <p:nvPr/>
        </p:nvSpPr>
        <p:spPr>
          <a:xfrm>
            <a:off x="611062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FE5B5C-0859-4BAB-B844-14EB7459720D}"/>
              </a:ext>
            </a:extLst>
          </p:cNvPr>
          <p:cNvSpPr/>
          <p:nvPr/>
        </p:nvSpPr>
        <p:spPr>
          <a:xfrm>
            <a:off x="8827759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389CFD-8CAE-4C7C-B0D4-72882D2D9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47" y="345885"/>
            <a:ext cx="1585913" cy="15859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77EB8A-559B-4B71-958F-B925F6C4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601" y="681641"/>
            <a:ext cx="914400" cy="9144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04CCCC7-BA14-4015-A3E0-C0E6CE66B85C}"/>
              </a:ext>
            </a:extLst>
          </p:cNvPr>
          <p:cNvCxnSpPr>
            <a:cxnSpLocks/>
          </p:cNvCxnSpPr>
          <p:nvPr/>
        </p:nvCxnSpPr>
        <p:spPr>
          <a:xfrm>
            <a:off x="3810000" y="2274697"/>
            <a:ext cx="4572000" cy="0"/>
          </a:xfrm>
          <a:prstGeom prst="line">
            <a:avLst/>
          </a:prstGeom>
          <a:ln w="38100">
            <a:solidFill>
              <a:schemeClr val="accent6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B7CBEEFA-9052-4FD0-AB1F-0E0111B35F42}"/>
              </a:ext>
            </a:extLst>
          </p:cNvPr>
          <p:cNvSpPr/>
          <p:nvPr/>
        </p:nvSpPr>
        <p:spPr>
          <a:xfrm>
            <a:off x="9160669" y="2160397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88398E07-06AA-4757-B44D-70655FF6647F}"/>
              </a:ext>
            </a:extLst>
          </p:cNvPr>
          <p:cNvSpPr txBox="1">
            <a:spLocks/>
          </p:cNvSpPr>
          <p:nvPr/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 fontScale="92500" lnSpcReduction="1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200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96296E-6 L 2.70833E-6 -0.1657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2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object-oriented programming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80914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</a:t>
            </a:r>
            <a:endParaRPr lang="ru-RU" dirty="0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8B34E039-5FD2-4D7A-A829-64FCB58596D8}"/>
              </a:ext>
            </a:extLst>
          </p:cNvPr>
          <p:cNvSpPr txBox="1">
            <a:spLocks noGrp="1"/>
          </p:cNvSpPr>
          <p:nvPr>
            <p:ph idx="10"/>
          </p:nvPr>
        </p:nvSpPr>
        <p:spPr>
          <a:prstGeom prst="rect">
            <a:avLst/>
          </a:prstGeom>
        </p:spPr>
        <p:txBody>
          <a:bodyPr lIns="0" rIns="0" anchor="ctr">
            <a:normAutofit fontScale="92500" lnSpcReduction="1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2237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4F4B5BB-A9A6-44E0-B254-477ABD3F5389}"/>
              </a:ext>
            </a:extLst>
          </p:cNvPr>
          <p:cNvSpPr/>
          <p:nvPr/>
        </p:nvSpPr>
        <p:spPr>
          <a:xfrm>
            <a:off x="611062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FE5B5C-0859-4BAB-B844-14EB7459720D}"/>
              </a:ext>
            </a:extLst>
          </p:cNvPr>
          <p:cNvSpPr/>
          <p:nvPr/>
        </p:nvSpPr>
        <p:spPr>
          <a:xfrm>
            <a:off x="8827759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389CFD-8CAE-4C7C-B0D4-72882D2D9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47" y="345885"/>
            <a:ext cx="1585913" cy="15859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77EB8A-559B-4B71-958F-B925F6C4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601" y="681641"/>
            <a:ext cx="914400" cy="9144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04CCCC7-BA14-4015-A3E0-C0E6CE66B85C}"/>
              </a:ext>
            </a:extLst>
          </p:cNvPr>
          <p:cNvCxnSpPr>
            <a:cxnSpLocks/>
          </p:cNvCxnSpPr>
          <p:nvPr/>
        </p:nvCxnSpPr>
        <p:spPr>
          <a:xfrm>
            <a:off x="3810000" y="2274697"/>
            <a:ext cx="4572000" cy="0"/>
          </a:xfrm>
          <a:prstGeom prst="line">
            <a:avLst/>
          </a:prstGeom>
          <a:ln w="38100">
            <a:solidFill>
              <a:schemeClr val="accent6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5C09CD89-4973-4F19-B5FC-FB4AACF13504}"/>
              </a:ext>
            </a:extLst>
          </p:cNvPr>
          <p:cNvSpPr/>
          <p:nvPr/>
        </p:nvSpPr>
        <p:spPr>
          <a:xfrm>
            <a:off x="9006353" y="1131698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E8A34CE-644C-4CFF-80E0-597172C30675}"/>
              </a:ext>
            </a:extLst>
          </p:cNvPr>
          <p:cNvSpPr/>
          <p:nvPr/>
        </p:nvSpPr>
        <p:spPr>
          <a:xfrm>
            <a:off x="9360492" y="1131698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E9B8513-BB64-4238-A591-A09C316FFB4C}"/>
              </a:ext>
            </a:extLst>
          </p:cNvPr>
          <p:cNvSpPr/>
          <p:nvPr/>
        </p:nvSpPr>
        <p:spPr>
          <a:xfrm>
            <a:off x="9180650" y="870951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6830701C-272F-45CC-9491-4B754259FADF}"/>
              </a:ext>
            </a:extLst>
          </p:cNvPr>
          <p:cNvSpPr txBox="1">
            <a:spLocks/>
          </p:cNvSpPr>
          <p:nvPr/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 fontScale="92500" lnSpcReduction="1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8879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96296E-6 L 3.125E-6 0.16667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3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96296E-6 L -3.33333E-6 0.16667 " pathEditMode="relative" rAng="0" ptsTypes="AA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3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 L 2.08333E-7 0.16667 " pathEditMode="relative" rAng="0" ptsTypes="AA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4F4B5BB-A9A6-44E0-B254-477ABD3F5389}"/>
              </a:ext>
            </a:extLst>
          </p:cNvPr>
          <p:cNvSpPr/>
          <p:nvPr/>
        </p:nvSpPr>
        <p:spPr>
          <a:xfrm>
            <a:off x="611062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FE5B5C-0859-4BAB-B844-14EB7459720D}"/>
              </a:ext>
            </a:extLst>
          </p:cNvPr>
          <p:cNvSpPr/>
          <p:nvPr/>
        </p:nvSpPr>
        <p:spPr>
          <a:xfrm>
            <a:off x="8827759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389CFD-8CAE-4C7C-B0D4-72882D2D9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47" y="345885"/>
            <a:ext cx="1585913" cy="15859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77EB8A-559B-4B71-958F-B925F6C4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601" y="681641"/>
            <a:ext cx="914400" cy="91440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04CCCC7-BA14-4015-A3E0-C0E6CE66B85C}"/>
              </a:ext>
            </a:extLst>
          </p:cNvPr>
          <p:cNvCxnSpPr>
            <a:cxnSpLocks/>
          </p:cNvCxnSpPr>
          <p:nvPr/>
        </p:nvCxnSpPr>
        <p:spPr>
          <a:xfrm>
            <a:off x="3810000" y="2274697"/>
            <a:ext cx="4572000" cy="0"/>
          </a:xfrm>
          <a:prstGeom prst="line">
            <a:avLst/>
          </a:prstGeom>
          <a:ln w="38100">
            <a:solidFill>
              <a:schemeClr val="accent6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C5C65261-7CA6-47DD-AAE6-7D41690BE510}"/>
              </a:ext>
            </a:extLst>
          </p:cNvPr>
          <p:cNvSpPr/>
          <p:nvPr/>
        </p:nvSpPr>
        <p:spPr>
          <a:xfrm>
            <a:off x="9360492" y="2274697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CA459F6-705C-437B-AFAD-EA2596E0FF83}"/>
              </a:ext>
            </a:extLst>
          </p:cNvPr>
          <p:cNvSpPr/>
          <p:nvPr/>
        </p:nvSpPr>
        <p:spPr>
          <a:xfrm>
            <a:off x="9006353" y="2274697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DAD6E8C-C196-4E7A-A3DA-5CCA925AB6DD}"/>
              </a:ext>
            </a:extLst>
          </p:cNvPr>
          <p:cNvSpPr/>
          <p:nvPr/>
        </p:nvSpPr>
        <p:spPr>
          <a:xfrm>
            <a:off x="9180650" y="2000504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03824A6E-2573-4AD8-8E87-24BF49E6C7CF}"/>
              </a:ext>
            </a:extLst>
          </p:cNvPr>
          <p:cNvSpPr txBox="1">
            <a:spLocks/>
          </p:cNvSpPr>
          <p:nvPr/>
        </p:nvSpPr>
        <p:spPr>
          <a:xfrm>
            <a:off x="611065" y="6322310"/>
            <a:ext cx="10975731" cy="380673"/>
          </a:xfrm>
          <a:prstGeom prst="rect">
            <a:avLst/>
          </a:prstGeom>
        </p:spPr>
        <p:txBody>
          <a:bodyPr lIns="0" rIns="0" anchor="ctr">
            <a:normAutofit fontScale="92500" lnSpcReduction="1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041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33333E-6 L -0.52148 -3.33333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8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125E-6 3.7037E-7 L -0.52149 3.7037E-7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81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33333E-6 3.7037E-7 L -0.52148 3.7037E-7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8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</a:t>
            </a:r>
            <a:endParaRPr lang="ru-RU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77E4CF9-D2F8-4442-90E7-FF9A0077667E}"/>
              </a:ext>
            </a:extLst>
          </p:cNvPr>
          <p:cNvSpPr txBox="1">
            <a:spLocks noGrp="1"/>
          </p:cNvSpPr>
          <p:nvPr>
            <p:ph idx="10"/>
          </p:nvPr>
        </p:nvSpPr>
        <p:spPr>
          <a:prstGeom prst="rect">
            <a:avLst/>
          </a:prstGeom>
        </p:spPr>
        <p:txBody>
          <a:bodyPr lIns="0" rIns="0" anchor="ctr">
            <a:normAutofit fontScale="92500" lnSpcReduction="10000"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40000"/>
                    <a:lumOff val="60000"/>
                    <a:alpha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85121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C4CECFC-3903-4239-8B38-BA695EA93B44}"/>
              </a:ext>
            </a:extLst>
          </p:cNvPr>
          <p:cNvSpPr/>
          <p:nvPr/>
        </p:nvSpPr>
        <p:spPr>
          <a:xfrm>
            <a:off x="611061" y="33033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TCP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AE6B45-84F4-420F-BCDD-15B8F8812ECB}"/>
              </a:ext>
            </a:extLst>
          </p:cNvPr>
          <p:cNvSpPr/>
          <p:nvPr/>
        </p:nvSpPr>
        <p:spPr>
          <a:xfrm>
            <a:off x="611063" y="4674996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F4B5BB-A9A6-44E0-B254-477ABD3F5389}"/>
              </a:ext>
            </a:extLst>
          </p:cNvPr>
          <p:cNvSpPr/>
          <p:nvPr/>
        </p:nvSpPr>
        <p:spPr>
          <a:xfrm>
            <a:off x="611062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3F0460-1070-4921-A748-B25D33BDF718}"/>
              </a:ext>
            </a:extLst>
          </p:cNvPr>
          <p:cNvSpPr/>
          <p:nvPr/>
        </p:nvSpPr>
        <p:spPr>
          <a:xfrm>
            <a:off x="611063" y="6046595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 link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BD48A8-90DC-4E32-A6EE-676F070CF464}"/>
              </a:ext>
            </a:extLst>
          </p:cNvPr>
          <p:cNvSpPr/>
          <p:nvPr/>
        </p:nvSpPr>
        <p:spPr>
          <a:xfrm>
            <a:off x="611061" y="6732395"/>
            <a:ext cx="10994786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Physics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F07A7F-49F1-46EF-86B1-B127F24978DD}"/>
              </a:ext>
            </a:extLst>
          </p:cNvPr>
          <p:cNvSpPr/>
          <p:nvPr/>
        </p:nvSpPr>
        <p:spPr>
          <a:xfrm>
            <a:off x="8827758" y="33033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TCP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35F1C6-15D8-4C42-AB4B-F3C25F60121A}"/>
              </a:ext>
            </a:extLst>
          </p:cNvPr>
          <p:cNvSpPr/>
          <p:nvPr/>
        </p:nvSpPr>
        <p:spPr>
          <a:xfrm>
            <a:off x="8827760" y="4674996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FE5B5C-0859-4BAB-B844-14EB7459720D}"/>
              </a:ext>
            </a:extLst>
          </p:cNvPr>
          <p:cNvSpPr/>
          <p:nvPr/>
        </p:nvSpPr>
        <p:spPr>
          <a:xfrm>
            <a:off x="8827759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063904-805A-48E6-870E-6F2C33DC47AD}"/>
              </a:ext>
            </a:extLst>
          </p:cNvPr>
          <p:cNvSpPr/>
          <p:nvPr/>
        </p:nvSpPr>
        <p:spPr>
          <a:xfrm>
            <a:off x="8827760" y="6046595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 link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389CFD-8CAE-4C7C-B0D4-72882D2D9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47" y="345885"/>
            <a:ext cx="1585913" cy="15859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77EB8A-559B-4B71-958F-B925F6C4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601" y="681641"/>
            <a:ext cx="914400" cy="914400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4E559385-FA4F-4FFF-A6B8-38595FA93C2D}"/>
              </a:ext>
            </a:extLst>
          </p:cNvPr>
          <p:cNvSpPr/>
          <p:nvPr/>
        </p:nvSpPr>
        <p:spPr>
          <a:xfrm>
            <a:off x="2678760" y="1017398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695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3.7037E-6 L 3.54167E-6 0.87291 " pathEditMode="relative" rAng="0" ptsTypes="AA">
                                      <p:cBhvr>
                                        <p:cTn id="13" dur="3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634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5" dur="2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9" grpId="1" animBg="1"/>
      <p:bldP spid="29" grpId="2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C4CECFC-3903-4239-8B38-BA695EA93B44}"/>
              </a:ext>
            </a:extLst>
          </p:cNvPr>
          <p:cNvSpPr/>
          <p:nvPr/>
        </p:nvSpPr>
        <p:spPr>
          <a:xfrm>
            <a:off x="611061" y="33033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TCP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AE6B45-84F4-420F-BCDD-15B8F8812ECB}"/>
              </a:ext>
            </a:extLst>
          </p:cNvPr>
          <p:cNvSpPr/>
          <p:nvPr/>
        </p:nvSpPr>
        <p:spPr>
          <a:xfrm>
            <a:off x="611063" y="4674996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F4B5BB-A9A6-44E0-B254-477ABD3F5389}"/>
              </a:ext>
            </a:extLst>
          </p:cNvPr>
          <p:cNvSpPr/>
          <p:nvPr/>
        </p:nvSpPr>
        <p:spPr>
          <a:xfrm>
            <a:off x="611062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3F0460-1070-4921-A748-B25D33BDF718}"/>
              </a:ext>
            </a:extLst>
          </p:cNvPr>
          <p:cNvSpPr/>
          <p:nvPr/>
        </p:nvSpPr>
        <p:spPr>
          <a:xfrm>
            <a:off x="611063" y="6046595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 link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BD48A8-90DC-4E32-A6EE-676F070CF464}"/>
              </a:ext>
            </a:extLst>
          </p:cNvPr>
          <p:cNvSpPr/>
          <p:nvPr/>
        </p:nvSpPr>
        <p:spPr>
          <a:xfrm>
            <a:off x="611061" y="6732395"/>
            <a:ext cx="10994786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Physics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F07A7F-49F1-46EF-86B1-B127F24978DD}"/>
              </a:ext>
            </a:extLst>
          </p:cNvPr>
          <p:cNvSpPr/>
          <p:nvPr/>
        </p:nvSpPr>
        <p:spPr>
          <a:xfrm>
            <a:off x="8827758" y="33033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TCP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35F1C6-15D8-4C42-AB4B-F3C25F60121A}"/>
              </a:ext>
            </a:extLst>
          </p:cNvPr>
          <p:cNvSpPr/>
          <p:nvPr/>
        </p:nvSpPr>
        <p:spPr>
          <a:xfrm>
            <a:off x="8827760" y="4674996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FE5B5C-0859-4BAB-B844-14EB7459720D}"/>
              </a:ext>
            </a:extLst>
          </p:cNvPr>
          <p:cNvSpPr/>
          <p:nvPr/>
        </p:nvSpPr>
        <p:spPr>
          <a:xfrm>
            <a:off x="8827759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063904-805A-48E6-870E-6F2C33DC47AD}"/>
              </a:ext>
            </a:extLst>
          </p:cNvPr>
          <p:cNvSpPr/>
          <p:nvPr/>
        </p:nvSpPr>
        <p:spPr>
          <a:xfrm>
            <a:off x="8827760" y="6046595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 link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389CFD-8CAE-4C7C-B0D4-72882D2D9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47" y="345885"/>
            <a:ext cx="1585913" cy="15859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77EB8A-559B-4B71-958F-B925F6C4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601" y="681641"/>
            <a:ext cx="914400" cy="914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19926CC-B860-480B-87B5-067594D89DE4}"/>
              </a:ext>
            </a:extLst>
          </p:cNvPr>
          <p:cNvSpPr/>
          <p:nvPr/>
        </p:nvSpPr>
        <p:spPr>
          <a:xfrm>
            <a:off x="9091788" y="6400800"/>
            <a:ext cx="457200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87CF64A-1411-44AB-8992-2DBA1D3B3DCB}"/>
              </a:ext>
            </a:extLst>
          </p:cNvPr>
          <p:cNvSpPr/>
          <p:nvPr/>
        </p:nvSpPr>
        <p:spPr>
          <a:xfrm>
            <a:off x="9091787" y="6400800"/>
            <a:ext cx="457199" cy="457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5093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in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33333E-6 L -3.125E-6 -0.8007 " pathEditMode="relative" rAng="0" ptsTypes="AA">
                                      <p:cBhvr>
                                        <p:cTn id="19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004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500" fill="hold"/>
                                        <p:tgtEl>
                                          <p:spTgt spid="2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0" grpId="0" animBg="1"/>
      <p:bldP spid="20" grpId="1" animBg="1"/>
      <p:bldP spid="20" grpId="2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C4CECFC-3903-4239-8B38-BA695EA93B44}"/>
              </a:ext>
            </a:extLst>
          </p:cNvPr>
          <p:cNvSpPr/>
          <p:nvPr/>
        </p:nvSpPr>
        <p:spPr>
          <a:xfrm>
            <a:off x="611061" y="33033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TCP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AE6B45-84F4-420F-BCDD-15B8F8812ECB}"/>
              </a:ext>
            </a:extLst>
          </p:cNvPr>
          <p:cNvSpPr/>
          <p:nvPr/>
        </p:nvSpPr>
        <p:spPr>
          <a:xfrm>
            <a:off x="611063" y="4674996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F4B5BB-A9A6-44E0-B254-477ABD3F5389}"/>
              </a:ext>
            </a:extLst>
          </p:cNvPr>
          <p:cNvSpPr/>
          <p:nvPr/>
        </p:nvSpPr>
        <p:spPr>
          <a:xfrm>
            <a:off x="611062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3F0460-1070-4921-A748-B25D33BDF718}"/>
              </a:ext>
            </a:extLst>
          </p:cNvPr>
          <p:cNvSpPr/>
          <p:nvPr/>
        </p:nvSpPr>
        <p:spPr>
          <a:xfrm>
            <a:off x="611063" y="6046595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 link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BD48A8-90DC-4E32-A6EE-676F070CF464}"/>
              </a:ext>
            </a:extLst>
          </p:cNvPr>
          <p:cNvSpPr/>
          <p:nvPr/>
        </p:nvSpPr>
        <p:spPr>
          <a:xfrm>
            <a:off x="611061" y="6732395"/>
            <a:ext cx="10994786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Physics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F07A7F-49F1-46EF-86B1-B127F24978DD}"/>
              </a:ext>
            </a:extLst>
          </p:cNvPr>
          <p:cNvSpPr/>
          <p:nvPr/>
        </p:nvSpPr>
        <p:spPr>
          <a:xfrm>
            <a:off x="8827758" y="33033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TCP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35F1C6-15D8-4C42-AB4B-F3C25F60121A}"/>
              </a:ext>
            </a:extLst>
          </p:cNvPr>
          <p:cNvSpPr/>
          <p:nvPr/>
        </p:nvSpPr>
        <p:spPr>
          <a:xfrm>
            <a:off x="8827760" y="4674996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FE5B5C-0859-4BAB-B844-14EB7459720D}"/>
              </a:ext>
            </a:extLst>
          </p:cNvPr>
          <p:cNvSpPr/>
          <p:nvPr/>
        </p:nvSpPr>
        <p:spPr>
          <a:xfrm>
            <a:off x="8827759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063904-805A-48E6-870E-6F2C33DC47AD}"/>
              </a:ext>
            </a:extLst>
          </p:cNvPr>
          <p:cNvSpPr/>
          <p:nvPr/>
        </p:nvSpPr>
        <p:spPr>
          <a:xfrm>
            <a:off x="8827760" y="6046595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 link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389CFD-8CAE-4C7C-B0D4-72882D2D9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147" y="345885"/>
            <a:ext cx="1585913" cy="15859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77EB8A-559B-4B71-958F-B925F6C4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9601" y="68164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7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"/>
    </mc:Choice>
    <mc:Fallback xmlns="">
      <p:transition spd="slow" advClick="0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C4CECFC-3903-4239-8B38-BA695EA93B44}"/>
              </a:ext>
            </a:extLst>
          </p:cNvPr>
          <p:cNvSpPr/>
          <p:nvPr/>
        </p:nvSpPr>
        <p:spPr>
          <a:xfrm>
            <a:off x="611061" y="33033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TCP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AE6B45-84F4-420F-BCDD-15B8F8812ECB}"/>
              </a:ext>
            </a:extLst>
          </p:cNvPr>
          <p:cNvSpPr/>
          <p:nvPr/>
        </p:nvSpPr>
        <p:spPr>
          <a:xfrm>
            <a:off x="611063" y="4674996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F4B5BB-A9A6-44E0-B254-477ABD3F5389}"/>
              </a:ext>
            </a:extLst>
          </p:cNvPr>
          <p:cNvSpPr/>
          <p:nvPr/>
        </p:nvSpPr>
        <p:spPr>
          <a:xfrm>
            <a:off x="611062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3F0460-1070-4921-A748-B25D33BDF718}"/>
              </a:ext>
            </a:extLst>
          </p:cNvPr>
          <p:cNvSpPr/>
          <p:nvPr/>
        </p:nvSpPr>
        <p:spPr>
          <a:xfrm>
            <a:off x="611063" y="6046595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 link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BD48A8-90DC-4E32-A6EE-676F070CF464}"/>
              </a:ext>
            </a:extLst>
          </p:cNvPr>
          <p:cNvSpPr/>
          <p:nvPr/>
        </p:nvSpPr>
        <p:spPr>
          <a:xfrm>
            <a:off x="611061" y="6732395"/>
            <a:ext cx="10994786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Physics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AF07A7F-49F1-46EF-86B1-B127F24978DD}"/>
              </a:ext>
            </a:extLst>
          </p:cNvPr>
          <p:cNvSpPr/>
          <p:nvPr/>
        </p:nvSpPr>
        <p:spPr>
          <a:xfrm>
            <a:off x="8827758" y="33033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TCP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35F1C6-15D8-4C42-AB4B-F3C25F60121A}"/>
              </a:ext>
            </a:extLst>
          </p:cNvPr>
          <p:cNvSpPr/>
          <p:nvPr/>
        </p:nvSpPr>
        <p:spPr>
          <a:xfrm>
            <a:off x="8827760" y="4674996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IP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0FE5B5C-0859-4BAB-B844-14EB7459720D}"/>
              </a:ext>
            </a:extLst>
          </p:cNvPr>
          <p:cNvSpPr/>
          <p:nvPr/>
        </p:nvSpPr>
        <p:spPr>
          <a:xfrm>
            <a:off x="8827759" y="1931797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HTTP</a:t>
            </a:r>
            <a:endParaRPr lang="ru-RU" sz="24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063904-805A-48E6-870E-6F2C33DC47AD}"/>
              </a:ext>
            </a:extLst>
          </p:cNvPr>
          <p:cNvSpPr/>
          <p:nvPr/>
        </p:nvSpPr>
        <p:spPr>
          <a:xfrm>
            <a:off x="8827760" y="6046595"/>
            <a:ext cx="2778087" cy="685800"/>
          </a:xfrm>
          <a:prstGeom prst="rect">
            <a:avLst/>
          </a:prstGeom>
          <a:solidFill>
            <a:schemeClr val="bg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Data link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B389CFD-8CAE-4C7C-B0D4-72882D2D9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844" y="345885"/>
            <a:ext cx="1585913" cy="158591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677EB8A-559B-4B71-958F-B925F6C4D2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904" y="681641"/>
            <a:ext cx="914400" cy="914400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7B5811C0-B8AE-4430-A47E-C67A915DD3B1}"/>
              </a:ext>
            </a:extLst>
          </p:cNvPr>
          <p:cNvSpPr/>
          <p:nvPr/>
        </p:nvSpPr>
        <p:spPr>
          <a:xfrm>
            <a:off x="2602754" y="1017398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0A6A6A7-95D8-46BF-B1C7-B07785B9C52A}"/>
              </a:ext>
            </a:extLst>
          </p:cNvPr>
          <p:cNvSpPr/>
          <p:nvPr/>
        </p:nvSpPr>
        <p:spPr>
          <a:xfrm>
            <a:off x="2976804" y="1024541"/>
            <a:ext cx="228600" cy="2286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519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3.7037E-6 L 3.33333E-6 0.87291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63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2.22222E-6 L 4.375E-6 0.87292 " pathEditMode="relative" rAng="0" ptsTypes="AA">
                                      <p:cBhvr>
                                        <p:cTn id="30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363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2" dur="2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4" dur="2500" fill="hold"/>
                                        <p:tgtEl>
                                          <p:spTgt spid="2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http request structure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D63B10-CF37-417B-815B-2F3A858CE0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08556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D63B10-CF37-417B-815B-2F3A858CE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 </a:t>
            </a:r>
            <a:r>
              <a:rPr lang="en-US" sz="3000" dirty="0">
                <a:solidFill>
                  <a:schemeClr val="accent6"/>
                </a:solidFill>
                <a:latin typeface="+mj-lt"/>
              </a:rPr>
              <a:t>Starting line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Method (GET, POST)  </a:t>
            </a:r>
            <a:r>
              <a:rPr lang="en-US" sz="3000" dirty="0">
                <a:solidFill>
                  <a:schemeClr val="bg1">
                    <a:lumMod val="60000"/>
                    <a:lumOff val="40000"/>
                  </a:schemeClr>
                </a:solidFill>
                <a:latin typeface="+mj-lt"/>
              </a:rPr>
              <a:t>(PULL, DELETE, TRACE, CONNECT...)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Target (</a:t>
            </a:r>
            <a:r>
              <a:rPr lang="en-US" sz="3000" dirty="0" err="1">
                <a:latin typeface="+mj-lt"/>
              </a:rPr>
              <a:t>url</a:t>
            </a:r>
            <a:r>
              <a:rPr lang="en-US" sz="3000" dirty="0">
                <a:latin typeface="+mj-lt"/>
              </a:rPr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Version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 </a:t>
            </a:r>
            <a:r>
              <a:rPr lang="en-US" sz="3000" dirty="0">
                <a:solidFill>
                  <a:schemeClr val="accent6"/>
                </a:solidFill>
                <a:latin typeface="+mj-lt"/>
              </a:rPr>
              <a:t>Headers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 </a:t>
            </a:r>
            <a:r>
              <a:rPr lang="en-US" sz="3000" dirty="0">
                <a:solidFill>
                  <a:schemeClr val="accent6"/>
                </a:solidFill>
                <a:latin typeface="+mj-lt"/>
              </a:rPr>
              <a:t>Body </a:t>
            </a:r>
            <a:r>
              <a:rPr lang="en-US" sz="3000" dirty="0">
                <a:solidFill>
                  <a:schemeClr val="bg1">
                    <a:lumMod val="60000"/>
                    <a:lumOff val="40000"/>
                  </a:schemeClr>
                </a:solidFill>
                <a:latin typeface="+mj-lt"/>
              </a:rPr>
              <a:t>(can be empty</a:t>
            </a:r>
            <a:r>
              <a:rPr lang="ru-RU" sz="3000" dirty="0">
                <a:solidFill>
                  <a:schemeClr val="bg1">
                    <a:lumMod val="60000"/>
                    <a:lumOff val="40000"/>
                  </a:schemeClr>
                </a:solidFill>
                <a:latin typeface="+mj-lt"/>
              </a:rPr>
              <a:t>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A34F04-4E40-4A2B-A7FA-1B6AC5632C6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http message structure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3234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46716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http </a:t>
            </a:r>
            <a:r>
              <a:rPr lang="en-US" dirty="0" err="1"/>
              <a:t>responce</a:t>
            </a:r>
            <a:r>
              <a:rPr lang="en-US" dirty="0"/>
              <a:t> structure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D63B10-CF37-417B-815B-2F3A858CE0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17721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D63B10-CF37-417B-815B-2F3A858CE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 </a:t>
            </a:r>
            <a:r>
              <a:rPr lang="en-US" sz="3000" dirty="0">
                <a:solidFill>
                  <a:schemeClr val="accent6"/>
                </a:solidFill>
                <a:latin typeface="+mj-lt"/>
              </a:rPr>
              <a:t>Status</a:t>
            </a:r>
            <a:endParaRPr lang="en-US" sz="3000" dirty="0">
              <a:latin typeface="+mj-lt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Version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Status code (200, 500, 404...)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Status text (OK, Internal Server Error, Not Found)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 </a:t>
            </a:r>
            <a:r>
              <a:rPr lang="en-US" sz="3000" dirty="0">
                <a:solidFill>
                  <a:schemeClr val="accent6"/>
                </a:solidFill>
                <a:latin typeface="+mj-lt"/>
              </a:rPr>
              <a:t>Headers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+mj-lt"/>
              </a:rPr>
              <a:t> </a:t>
            </a:r>
            <a:r>
              <a:rPr lang="en-US" sz="3000" dirty="0">
                <a:solidFill>
                  <a:schemeClr val="accent6"/>
                </a:solidFill>
                <a:latin typeface="+mj-lt"/>
              </a:rPr>
              <a:t>Body</a:t>
            </a:r>
            <a:endParaRPr lang="ru-RU" sz="3000" dirty="0">
              <a:solidFill>
                <a:schemeClr val="accent6"/>
              </a:solidFill>
              <a:latin typeface="+mj-l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A34F04-4E40-4A2B-A7FA-1B6AC5632C6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http message structure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108661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D63B10-CF37-417B-815B-2F3A858CE0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44904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C4DF31-6CC4-4998-B522-9A7FAEC45638}"/>
              </a:ext>
            </a:extLst>
          </p:cNvPr>
          <p:cNvSpPr/>
          <p:nvPr/>
        </p:nvSpPr>
        <p:spPr>
          <a:xfrm>
            <a:off x="611065" y="2459504"/>
            <a:ext cx="1158093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fetch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url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.</a:t>
            </a:r>
            <a:r>
              <a:rPr lang="en-US" sz="2400" dirty="0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then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7986E7"/>
                </a:solidFill>
                <a:latin typeface="Roboto Mono" pitchFamily="2" charset="0"/>
                <a:ea typeface="Roboto Mono" pitchFamily="2" charset="0"/>
              </a:rPr>
              <a:t>responce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=&gt;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responce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json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())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.</a:t>
            </a:r>
            <a:r>
              <a:rPr lang="en-US" sz="2400" dirty="0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then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7986E7"/>
                </a:solidFill>
                <a:latin typeface="Roboto Mono" pitchFamily="2" charset="0"/>
                <a:ea typeface="Roboto Mono" pitchFamily="2" charset="0"/>
              </a:rPr>
              <a:t>data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=&gt;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{</a:t>
            </a:r>
          </a:p>
          <a:p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    /* do stuff */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})</a:t>
            </a:r>
            <a:endParaRPr lang="en-US" sz="2400" b="0" dirty="0">
              <a:solidFill>
                <a:srgbClr val="BFC7D5"/>
              </a:solidFill>
              <a:effectLst/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5604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0E2CD17-8A3F-4625-AEEC-FE337C4F6058}"/>
              </a:ext>
            </a:extLst>
          </p:cNvPr>
          <p:cNvSpPr/>
          <p:nvPr/>
        </p:nvSpPr>
        <p:spPr>
          <a:xfrm>
            <a:off x="611065" y="3075057"/>
            <a:ext cx="1003351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40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40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40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40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40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4000" dirty="0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new</a:t>
            </a:r>
            <a:r>
              <a:rPr lang="en-US" sz="40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40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40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3884548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2BA12F-78B1-4080-8C1E-7AAD56E7FF04}"/>
              </a:ext>
            </a:extLst>
          </p:cNvPr>
          <p:cNvSpPr/>
          <p:nvPr/>
        </p:nvSpPr>
        <p:spPr>
          <a:xfrm>
            <a:off x="611065" y="1247524"/>
            <a:ext cx="1097573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new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open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GET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,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url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onreadystatechange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()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=&gt;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if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readyState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DONE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&amp;&amp;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status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F78C6C"/>
                </a:solidFill>
                <a:latin typeface="Roboto Mono" pitchFamily="2" charset="0"/>
                <a:ea typeface="Roboto Mono" pitchFamily="2" charset="0"/>
              </a:rPr>
              <a:t>200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data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JSON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parse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responseText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r>
              <a:rPr lang="en-US" sz="2400" dirty="0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/* do stuff */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 }</a:t>
            </a: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}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send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  <a:endParaRPr lang="en-US" sz="2400" b="0" dirty="0">
              <a:solidFill>
                <a:srgbClr val="BFC7D5"/>
              </a:solidFill>
              <a:effectLst/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1983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2BA12F-78B1-4080-8C1E-7AAD56E7FF04}"/>
              </a:ext>
            </a:extLst>
          </p:cNvPr>
          <p:cNvSpPr/>
          <p:nvPr/>
        </p:nvSpPr>
        <p:spPr>
          <a:xfrm>
            <a:off x="611065" y="1247524"/>
            <a:ext cx="1097573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new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open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POST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,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url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onreadystatechange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()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=&gt;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if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readyState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DONE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&amp;&amp;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status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F78C6C"/>
                </a:solidFill>
                <a:latin typeface="Roboto Mono" pitchFamily="2" charset="0"/>
                <a:ea typeface="Roboto Mono" pitchFamily="2" charset="0"/>
              </a:rPr>
              <a:t>200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data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JSON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parse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responseText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r>
              <a:rPr lang="en-US" sz="2400" dirty="0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/* do stuff */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 }</a:t>
            </a: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}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send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Some plain text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  <a:endParaRPr lang="en-US" sz="2400" b="0" dirty="0">
              <a:solidFill>
                <a:srgbClr val="BFC7D5"/>
              </a:solidFill>
              <a:effectLst/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1848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2BA12F-78B1-4080-8C1E-7AAD56E7FF04}"/>
              </a:ext>
            </a:extLst>
          </p:cNvPr>
          <p:cNvSpPr/>
          <p:nvPr/>
        </p:nvSpPr>
        <p:spPr>
          <a:xfrm>
            <a:off x="611065" y="1247524"/>
            <a:ext cx="1097573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new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open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POST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,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url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onreadystatechange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()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=&gt;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if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readyState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DONE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&amp;&amp;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status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F78C6C"/>
                </a:solidFill>
                <a:latin typeface="Roboto Mono" pitchFamily="2" charset="0"/>
                <a:ea typeface="Roboto Mono" pitchFamily="2" charset="0"/>
              </a:rPr>
              <a:t>200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data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JSON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parse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responseText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r>
              <a:rPr lang="en-US" sz="2400" dirty="0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/* do stuff */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 }</a:t>
            </a: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}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send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Some plain text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  <a:endParaRPr lang="en-US" sz="2400" b="0" dirty="0">
              <a:solidFill>
                <a:srgbClr val="BFC7D5"/>
              </a:solidFill>
              <a:effectLst/>
              <a:latin typeface="Roboto Mono" pitchFamily="2" charset="0"/>
              <a:ea typeface="Roboto Mono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D583CB5-6ED8-4D37-A301-7E17550D67C5}"/>
              </a:ext>
            </a:extLst>
          </p:cNvPr>
          <p:cNvGrpSpPr/>
          <p:nvPr/>
        </p:nvGrpSpPr>
        <p:grpSpPr>
          <a:xfrm>
            <a:off x="611065" y="1647264"/>
            <a:ext cx="10969871" cy="384048"/>
            <a:chOff x="611065" y="1593924"/>
            <a:chExt cx="10730852" cy="51194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4597A2-65EE-42C7-B366-BABC5FF25731}"/>
                </a:ext>
              </a:extLst>
            </p:cNvPr>
            <p:cNvSpPr/>
            <p:nvPr/>
          </p:nvSpPr>
          <p:spPr>
            <a:xfrm>
              <a:off x="611065" y="1593924"/>
              <a:ext cx="10730851" cy="51194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28672BB-4E3F-435F-86A6-574CE7F7F3FD}"/>
                </a:ext>
              </a:extLst>
            </p:cNvPr>
            <p:cNvSpPr/>
            <p:nvPr/>
          </p:nvSpPr>
          <p:spPr>
            <a:xfrm>
              <a:off x="8309338" y="1593924"/>
              <a:ext cx="3032579" cy="51194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Ins="137160" rtlCol="0" anchor="ctr"/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Request</a:t>
              </a:r>
              <a:r>
                <a:rPr lang="en-US" sz="2400" dirty="0">
                  <a:solidFill>
                    <a:schemeClr val="bg1"/>
                  </a:solidFill>
                </a:rPr>
                <a:t> Starting line 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17185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2BA12F-78B1-4080-8C1E-7AAD56E7FF04}"/>
              </a:ext>
            </a:extLst>
          </p:cNvPr>
          <p:cNvSpPr/>
          <p:nvPr/>
        </p:nvSpPr>
        <p:spPr>
          <a:xfrm>
            <a:off x="611065" y="1247524"/>
            <a:ext cx="1097573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new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open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POST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,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url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onreadystatechange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()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=&gt;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if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readyState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DONE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&amp;&amp;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status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F78C6C"/>
                </a:solidFill>
                <a:latin typeface="Roboto Mono" pitchFamily="2" charset="0"/>
                <a:ea typeface="Roboto Mono" pitchFamily="2" charset="0"/>
              </a:rPr>
              <a:t>200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data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JSON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parse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responseText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r>
              <a:rPr lang="en-US" sz="2400" dirty="0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/* do stuff */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 }</a:t>
            </a: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}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send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Some plain text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  <a:endParaRPr lang="en-US" sz="2400" b="0" dirty="0">
              <a:solidFill>
                <a:srgbClr val="BFC7D5"/>
              </a:solidFill>
              <a:effectLst/>
              <a:latin typeface="Roboto Mono" pitchFamily="2" charset="0"/>
              <a:ea typeface="Roboto Mono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2D03232-576C-49D2-B593-63F5D94F9346}"/>
              </a:ext>
            </a:extLst>
          </p:cNvPr>
          <p:cNvGrpSpPr/>
          <p:nvPr/>
        </p:nvGrpSpPr>
        <p:grpSpPr>
          <a:xfrm>
            <a:off x="611065" y="1647264"/>
            <a:ext cx="10969871" cy="384048"/>
            <a:chOff x="611065" y="1593924"/>
            <a:chExt cx="10730852" cy="51194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C4DC5BC-8E77-4721-85CA-9998AD5BA414}"/>
                </a:ext>
              </a:extLst>
            </p:cNvPr>
            <p:cNvSpPr/>
            <p:nvPr/>
          </p:nvSpPr>
          <p:spPr>
            <a:xfrm>
              <a:off x="611065" y="1593924"/>
              <a:ext cx="10730851" cy="51194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708697C-C2F0-4CBB-AA14-00C94FCC49ED}"/>
                </a:ext>
              </a:extLst>
            </p:cNvPr>
            <p:cNvSpPr/>
            <p:nvPr/>
          </p:nvSpPr>
          <p:spPr>
            <a:xfrm>
              <a:off x="8309338" y="1593924"/>
              <a:ext cx="3032579" cy="51194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Ins="137160" rtlCol="0" anchor="ctr"/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Request</a:t>
              </a:r>
              <a:r>
                <a:rPr lang="en-US" sz="2400" dirty="0">
                  <a:solidFill>
                    <a:schemeClr val="bg1"/>
                  </a:solidFill>
                </a:rPr>
                <a:t> Starting line 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D49793C-2599-4657-921D-21ED27A809CE}"/>
              </a:ext>
            </a:extLst>
          </p:cNvPr>
          <p:cNvGrpSpPr/>
          <p:nvPr/>
        </p:nvGrpSpPr>
        <p:grpSpPr>
          <a:xfrm>
            <a:off x="611065" y="5328991"/>
            <a:ext cx="10969870" cy="384048"/>
            <a:chOff x="611065" y="1593924"/>
            <a:chExt cx="10730851" cy="51194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F233397-5528-4CFD-AC52-5F4EAA43914B}"/>
                </a:ext>
              </a:extLst>
            </p:cNvPr>
            <p:cNvSpPr/>
            <p:nvPr/>
          </p:nvSpPr>
          <p:spPr>
            <a:xfrm>
              <a:off x="611065" y="1593924"/>
              <a:ext cx="10730851" cy="51194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E960B9B-E524-4168-ACA2-C5051D6BF6D9}"/>
                </a:ext>
              </a:extLst>
            </p:cNvPr>
            <p:cNvSpPr/>
            <p:nvPr/>
          </p:nvSpPr>
          <p:spPr>
            <a:xfrm>
              <a:off x="9223472" y="1593924"/>
              <a:ext cx="2118443" cy="51194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Ins="137160" rtlCol="0" anchor="ctr"/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Request</a:t>
              </a:r>
              <a:r>
                <a:rPr lang="en-US" sz="2400" dirty="0">
                  <a:solidFill>
                    <a:schemeClr val="bg1"/>
                  </a:solidFill>
                </a:rPr>
                <a:t> Body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79921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2BA12F-78B1-4080-8C1E-7AAD56E7FF04}"/>
              </a:ext>
            </a:extLst>
          </p:cNvPr>
          <p:cNvSpPr/>
          <p:nvPr/>
        </p:nvSpPr>
        <p:spPr>
          <a:xfrm>
            <a:off x="611065" y="1247524"/>
            <a:ext cx="1097573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new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open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POST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,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url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onreadystatechange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()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=&gt;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if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readyState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DONE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&amp;&amp;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status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F78C6C"/>
                </a:solidFill>
                <a:latin typeface="Roboto Mono" pitchFamily="2" charset="0"/>
                <a:ea typeface="Roboto Mono" pitchFamily="2" charset="0"/>
              </a:rPr>
              <a:t>200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data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JSON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parse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responseText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r>
              <a:rPr lang="en-US" sz="2400" dirty="0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/* do stuff */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 }</a:t>
            </a: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}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send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Some plain text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  <a:endParaRPr lang="en-US" sz="2400" b="0" dirty="0">
              <a:solidFill>
                <a:srgbClr val="BFC7D5"/>
              </a:solidFill>
              <a:effectLst/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502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specialization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1119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2BA12F-78B1-4080-8C1E-7AAD56E7FF04}"/>
              </a:ext>
            </a:extLst>
          </p:cNvPr>
          <p:cNvSpPr/>
          <p:nvPr/>
        </p:nvSpPr>
        <p:spPr>
          <a:xfrm>
            <a:off x="611065" y="1247524"/>
            <a:ext cx="1097573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new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open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POST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,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url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onreadystatechange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()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=&gt;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if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readyState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DONE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&amp;&amp;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status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F78C6C"/>
                </a:solidFill>
                <a:latin typeface="Roboto Mono" pitchFamily="2" charset="0"/>
                <a:ea typeface="Roboto Mono" pitchFamily="2" charset="0"/>
              </a:rPr>
              <a:t>200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data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JSON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parse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responseText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r>
              <a:rPr lang="en-US" sz="2400" dirty="0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/* do stuff */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 }</a:t>
            </a: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}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send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Some plain text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  <a:endParaRPr lang="en-US" sz="2400" b="0" dirty="0">
              <a:solidFill>
                <a:srgbClr val="BFC7D5"/>
              </a:solidFill>
              <a:effectLst/>
              <a:latin typeface="Roboto Mono" pitchFamily="2" charset="0"/>
              <a:ea typeface="Roboto Mono" pitchFamily="2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9F7337-7233-495C-B97A-48F80E8DF4F1}"/>
              </a:ext>
            </a:extLst>
          </p:cNvPr>
          <p:cNvGrpSpPr/>
          <p:nvPr/>
        </p:nvGrpSpPr>
        <p:grpSpPr>
          <a:xfrm>
            <a:off x="954593" y="3126581"/>
            <a:ext cx="10626342" cy="383382"/>
            <a:chOff x="611065" y="3050647"/>
            <a:chExt cx="10730851" cy="51194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66F1F4-7B51-4611-9B11-C54FF52C5535}"/>
                </a:ext>
              </a:extLst>
            </p:cNvPr>
            <p:cNvSpPr/>
            <p:nvPr/>
          </p:nvSpPr>
          <p:spPr>
            <a:xfrm>
              <a:off x="611065" y="3050647"/>
              <a:ext cx="10730851" cy="51194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C450E06-DF95-4B36-B6D9-FB0B6CF541FA}"/>
                </a:ext>
              </a:extLst>
            </p:cNvPr>
            <p:cNvSpPr/>
            <p:nvPr/>
          </p:nvSpPr>
          <p:spPr>
            <a:xfrm>
              <a:off x="8718659" y="3050647"/>
              <a:ext cx="2623257" cy="51194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Ins="137160" rtlCol="0" anchor="ctr"/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Response </a:t>
              </a:r>
              <a:r>
                <a:rPr lang="en-US" sz="2400" dirty="0">
                  <a:solidFill>
                    <a:schemeClr val="bg1"/>
                  </a:solidFill>
                </a:rPr>
                <a:t>Status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614120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42BA12F-78B1-4080-8C1E-7AAD56E7FF04}"/>
              </a:ext>
            </a:extLst>
          </p:cNvPr>
          <p:cNvSpPr/>
          <p:nvPr/>
        </p:nvSpPr>
        <p:spPr>
          <a:xfrm>
            <a:off x="611065" y="1247524"/>
            <a:ext cx="1097573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new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open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POST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,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url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onreadystatechange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()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=&gt;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if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readyState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2AAFF"/>
                </a:solidFill>
                <a:latin typeface="Roboto Mono" pitchFamily="2" charset="0"/>
                <a:ea typeface="Roboto Mono" pitchFamily="2" charset="0"/>
              </a:rPr>
              <a:t>DONE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&amp;&amp;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status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===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F78C6C"/>
                </a:solidFill>
                <a:latin typeface="Roboto Mono" pitchFamily="2" charset="0"/>
                <a:ea typeface="Roboto Mono" pitchFamily="2" charset="0"/>
              </a:rPr>
              <a:t>200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 {</a:t>
            </a:r>
          </a:p>
          <a:p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data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JSON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parse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responseText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r>
              <a:rPr lang="en-US" sz="2400" dirty="0">
                <a:solidFill>
                  <a:srgbClr val="FFCB6B"/>
                </a:solidFill>
                <a:latin typeface="Roboto Mono" pitchFamily="2" charset="0"/>
                <a:ea typeface="Roboto Mono" pitchFamily="2" charset="0"/>
              </a:rPr>
              <a:t>    </a:t>
            </a:r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/* do stuff */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 }</a:t>
            </a:r>
          </a:p>
          <a:p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}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send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Some plain text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  <a:endParaRPr lang="en-US" sz="2400" b="0" dirty="0">
              <a:solidFill>
                <a:srgbClr val="BFC7D5"/>
              </a:solidFill>
              <a:effectLst/>
              <a:latin typeface="Roboto Mono" pitchFamily="2" charset="0"/>
              <a:ea typeface="Roboto Mono" pitchFamily="2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F587E8F-1A85-4F46-A9BF-539C133247DE}"/>
              </a:ext>
            </a:extLst>
          </p:cNvPr>
          <p:cNvGrpSpPr/>
          <p:nvPr/>
        </p:nvGrpSpPr>
        <p:grpSpPr>
          <a:xfrm>
            <a:off x="954593" y="3126581"/>
            <a:ext cx="10626342" cy="383382"/>
            <a:chOff x="611065" y="3050647"/>
            <a:chExt cx="10730851" cy="51194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039860F-0ED8-4A2C-A1BD-A7C8FCBFA385}"/>
                </a:ext>
              </a:extLst>
            </p:cNvPr>
            <p:cNvSpPr/>
            <p:nvPr/>
          </p:nvSpPr>
          <p:spPr>
            <a:xfrm>
              <a:off x="611065" y="3050647"/>
              <a:ext cx="10730851" cy="51194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35D4DD8-DA2E-4F0D-8E39-3C2609A98DBB}"/>
                </a:ext>
              </a:extLst>
            </p:cNvPr>
            <p:cNvSpPr/>
            <p:nvPr/>
          </p:nvSpPr>
          <p:spPr>
            <a:xfrm>
              <a:off x="8718659" y="3050647"/>
              <a:ext cx="2623257" cy="51194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Ins="137160" rtlCol="0" anchor="ctr"/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Response </a:t>
              </a:r>
              <a:r>
                <a:rPr lang="en-US" sz="2400" dirty="0">
                  <a:solidFill>
                    <a:schemeClr val="bg1"/>
                  </a:solidFill>
                </a:rPr>
                <a:t>Status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1C4AE9E-836E-4E51-8D87-2C4FEB317CDD}"/>
              </a:ext>
            </a:extLst>
          </p:cNvPr>
          <p:cNvGrpSpPr/>
          <p:nvPr/>
        </p:nvGrpSpPr>
        <p:grpSpPr>
          <a:xfrm>
            <a:off x="954593" y="3509681"/>
            <a:ext cx="10626342" cy="383382"/>
            <a:chOff x="611065" y="3050647"/>
            <a:chExt cx="10730851" cy="51194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44C821B-1635-4D92-A115-B8A225FDD3F9}"/>
                </a:ext>
              </a:extLst>
            </p:cNvPr>
            <p:cNvSpPr/>
            <p:nvPr/>
          </p:nvSpPr>
          <p:spPr>
            <a:xfrm>
              <a:off x="611065" y="3050647"/>
              <a:ext cx="10730851" cy="511942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D1B161E-2E68-4F06-9582-F9F5CE28CCD1}"/>
                </a:ext>
              </a:extLst>
            </p:cNvPr>
            <p:cNvSpPr/>
            <p:nvPr/>
          </p:nvSpPr>
          <p:spPr>
            <a:xfrm>
              <a:off x="8921602" y="3050647"/>
              <a:ext cx="2420314" cy="51194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7160" rIns="137160" rtlCol="0" anchor="ctr"/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Response </a:t>
              </a:r>
              <a:r>
                <a:rPr lang="en-US" sz="2400" dirty="0">
                  <a:solidFill>
                    <a:schemeClr val="bg1"/>
                  </a:solidFill>
                </a:rPr>
                <a:t>Body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67900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D30ECC7-1B12-42CB-B4C5-D5C4758659E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endParaRPr lang="ru-R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9AADCC2-2E23-4DAD-B96E-B9D8DCF3BBFA}"/>
              </a:ext>
            </a:extLst>
          </p:cNvPr>
          <p:cNvSpPr/>
          <p:nvPr/>
        </p:nvSpPr>
        <p:spPr>
          <a:xfrm>
            <a:off x="611065" y="689376"/>
            <a:ext cx="853293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const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=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new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 </a:t>
            </a:r>
            <a:r>
              <a:rPr lang="en-US" sz="2400" dirty="0" err="1">
                <a:solidFill>
                  <a:srgbClr val="FFCB8B"/>
                </a:solidFill>
                <a:latin typeface="Roboto Mono" pitchFamily="2" charset="0"/>
                <a:ea typeface="Roboto Mono" pitchFamily="2" charset="0"/>
              </a:rPr>
              <a:t>XMLHttpRequest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//set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setRequestHeader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header-name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, 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value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</a:t>
            </a:r>
          </a:p>
          <a:p>
            <a:b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</a:br>
            <a:r>
              <a:rPr lang="en-US" sz="2400" dirty="0">
                <a:solidFill>
                  <a:srgbClr val="697098"/>
                </a:solidFill>
                <a:latin typeface="Roboto Mono" pitchFamily="2" charset="0"/>
                <a:ea typeface="Roboto Mono" pitchFamily="2" charset="0"/>
              </a:rPr>
              <a:t>//get</a:t>
            </a:r>
            <a:endParaRPr lang="en-US" sz="2400" dirty="0">
              <a:solidFill>
                <a:srgbClr val="BFC7D5"/>
              </a:solidFill>
              <a:latin typeface="Roboto Mono" pitchFamily="2" charset="0"/>
              <a:ea typeface="Roboto Mono" pitchFamily="2" charset="0"/>
            </a:endParaRP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getAllResponseHeaders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()</a:t>
            </a:r>
          </a:p>
          <a:p>
            <a:r>
              <a:rPr lang="en-US" sz="2400" dirty="0" err="1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xhr</a:t>
            </a:r>
            <a:r>
              <a:rPr lang="en-US" sz="2400" dirty="0" err="1">
                <a:solidFill>
                  <a:srgbClr val="C792EA"/>
                </a:solidFill>
                <a:latin typeface="Roboto Mono" pitchFamily="2" charset="0"/>
                <a:ea typeface="Roboto Mono" pitchFamily="2" charset="0"/>
              </a:rPr>
              <a:t>.</a:t>
            </a:r>
            <a:r>
              <a:rPr lang="en-US" sz="2400" dirty="0" err="1">
                <a:solidFill>
                  <a:srgbClr val="89DDFF"/>
                </a:solidFill>
                <a:latin typeface="Roboto Mono" pitchFamily="2" charset="0"/>
                <a:ea typeface="Roboto Mono" pitchFamily="2" charset="0"/>
              </a:rPr>
              <a:t>getResponseHeader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(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C3E88D"/>
                </a:solidFill>
                <a:latin typeface="Roboto Mono" pitchFamily="2" charset="0"/>
                <a:ea typeface="Roboto Mono" pitchFamily="2" charset="0"/>
              </a:rPr>
              <a:t>header-name</a:t>
            </a:r>
            <a:r>
              <a:rPr lang="en-US" sz="2400" dirty="0">
                <a:solidFill>
                  <a:srgbClr val="D9F5DD"/>
                </a:solidFill>
                <a:latin typeface="Roboto Mono" pitchFamily="2" charset="0"/>
                <a:ea typeface="Roboto Mono" pitchFamily="2" charset="0"/>
              </a:rPr>
              <a:t>'</a:t>
            </a:r>
            <a:r>
              <a:rPr lang="en-US" sz="2400" dirty="0">
                <a:solidFill>
                  <a:srgbClr val="BFC7D5"/>
                </a:solidFill>
                <a:latin typeface="Roboto Mono" pitchFamily="2" charset="0"/>
                <a:ea typeface="Roboto Mono" pitchFamily="2" charset="0"/>
              </a:rPr>
              <a:t>) </a:t>
            </a:r>
            <a:endParaRPr lang="en-US" sz="2400" b="0" dirty="0">
              <a:solidFill>
                <a:srgbClr val="BFC7D5"/>
              </a:solidFill>
              <a:effectLst/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9282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014F95-7F6B-40EB-BD1E-236B19648E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</a:t>
            </a:r>
            <a:r>
              <a:rPr lang="ru-RU" dirty="0"/>
              <a:t> </a:t>
            </a:r>
            <a:r>
              <a:rPr lang="en-US" dirty="0"/>
              <a:t>&amp; </a:t>
            </a:r>
            <a:r>
              <a:rPr lang="en-US" dirty="0" err="1"/>
              <a:t>js</a:t>
            </a:r>
            <a:r>
              <a:rPr lang="en-US" dirty="0"/>
              <a:t> | practice</a:t>
            </a:r>
            <a:endParaRPr lang="ru-R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6D63B10-CF37-417B-815B-2F3A858CE07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77328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C0D5CC-7054-460E-B224-72C361C51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>
                <a:latin typeface="+mj-lt"/>
              </a:rPr>
              <a:t>C </a:t>
            </a:r>
            <a:r>
              <a:rPr lang="ru-RU" sz="3000" dirty="0">
                <a:latin typeface="+mj-lt"/>
              </a:rPr>
              <a:t>помощью </a:t>
            </a:r>
            <a:r>
              <a:rPr lang="en-US" sz="3000" dirty="0">
                <a:solidFill>
                  <a:schemeClr val="accent6"/>
                </a:solidFill>
                <a:latin typeface="+mj-lt"/>
              </a:rPr>
              <a:t>API </a:t>
            </a:r>
            <a:r>
              <a:rPr lang="en-US" sz="3000" dirty="0" err="1">
                <a:solidFill>
                  <a:schemeClr val="accent6"/>
                </a:solidFill>
                <a:latin typeface="+mj-lt"/>
              </a:rPr>
              <a:t>Github</a:t>
            </a:r>
            <a:r>
              <a:rPr lang="en-US" sz="3000" dirty="0">
                <a:solidFill>
                  <a:schemeClr val="accent6"/>
                </a:solidFill>
                <a:latin typeface="+mj-lt"/>
              </a:rPr>
              <a:t> </a:t>
            </a:r>
            <a:r>
              <a:rPr lang="ru-RU" sz="3000" dirty="0">
                <a:latin typeface="+mj-lt"/>
              </a:rPr>
              <a:t>(см. микрореференс)</a:t>
            </a:r>
          </a:p>
          <a:p>
            <a:pPr marL="0" indent="0">
              <a:buNone/>
            </a:pPr>
            <a:endParaRPr lang="ru-RU" sz="3000" dirty="0">
              <a:latin typeface="+mj-lt"/>
            </a:endParaRPr>
          </a:p>
          <a:p>
            <a:pPr marL="0" indent="0">
              <a:buNone/>
            </a:pPr>
            <a:r>
              <a:rPr lang="ru-RU" sz="3000" dirty="0">
                <a:latin typeface="+mj-lt"/>
              </a:rPr>
              <a:t>Сделать интерфейс, куда можно ввести </a:t>
            </a:r>
            <a:r>
              <a:rPr lang="en-US" sz="3000" dirty="0" err="1">
                <a:latin typeface="+mj-lt"/>
              </a:rPr>
              <a:t>Github</a:t>
            </a:r>
            <a:r>
              <a:rPr lang="en-US" sz="3000" dirty="0">
                <a:latin typeface="+mj-lt"/>
              </a:rPr>
              <a:t> </a:t>
            </a:r>
            <a:r>
              <a:rPr lang="en-US" sz="3000" dirty="0">
                <a:solidFill>
                  <a:schemeClr val="accent6"/>
                </a:solidFill>
                <a:latin typeface="+mj-lt"/>
              </a:rPr>
              <a:t>username</a:t>
            </a:r>
            <a:r>
              <a:rPr lang="ru-RU" sz="3000" dirty="0">
                <a:latin typeface="+mj-lt"/>
              </a:rPr>
              <a:t> и посмотреть полную информацию о пользователе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388B0-07F0-4714-B928-A4E2907EA95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8453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polymorphism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3554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polymorphism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611065" y="635069"/>
            <a:ext cx="1891862" cy="707886"/>
          </a:xfrm>
          <a:prstGeom prst="rect">
            <a:avLst/>
          </a:prstGeom>
        </p:spPr>
        <p:txBody>
          <a:bodyPr wrap="square" lIns="0" rIns="0" rtlCol="0" anchor="b">
            <a:spAutoFit/>
          </a:bodyPr>
          <a:lstStyle/>
          <a:p>
            <a:pPr algn="l"/>
            <a:r>
              <a:rPr lang="en-US" sz="4000" dirty="0">
                <a:latin typeface="Roboto Mono" charset="0"/>
                <a:ea typeface="Roboto Mono" charset="0"/>
                <a:cs typeface="Roboto Mono" charset="0"/>
              </a:rPr>
              <a:t>Animal</a:t>
            </a:r>
            <a:endParaRPr lang="ru-RU" sz="4000" dirty="0">
              <a:latin typeface="Roboto Mono" charset="0"/>
              <a:ea typeface="Roboto Mono" charset="0"/>
              <a:cs typeface="Roboto Mono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65" y="1563582"/>
            <a:ext cx="2263227" cy="13551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74292" y="2010302"/>
            <a:ext cx="1474763" cy="461665"/>
          </a:xfrm>
          <a:prstGeom prst="rect">
            <a:avLst/>
          </a:prstGeom>
        </p:spPr>
        <p:txBody>
          <a:bodyPr wrap="none" lIns="0" rIns="0" rtlCol="0" anchor="b">
            <a:spAutoFit/>
          </a:bodyPr>
          <a:lstStyle/>
          <a:p>
            <a:pPr algn="l"/>
            <a:r>
              <a:rPr lang="en-US" sz="2400" dirty="0">
                <a:latin typeface="Roboto Mono" charset="0"/>
                <a:ea typeface="Roboto Mono" charset="0"/>
                <a:cs typeface="Roboto Mono" charset="0"/>
              </a:rPr>
              <a:t>.speak()</a:t>
            </a:r>
            <a:endParaRPr lang="ru-RU" sz="2400" dirty="0">
              <a:latin typeface="Roboto Mono" charset="0"/>
              <a:ea typeface="Roboto Mono" charset="0"/>
              <a:cs typeface="Roboto Mono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065" y="3139316"/>
            <a:ext cx="2291347" cy="12860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02412" y="3551520"/>
            <a:ext cx="1474763" cy="461665"/>
          </a:xfrm>
          <a:prstGeom prst="rect">
            <a:avLst/>
          </a:prstGeom>
        </p:spPr>
        <p:txBody>
          <a:bodyPr wrap="none" lIns="0" rIns="0" rtlCol="0" anchor="b">
            <a:spAutoFit/>
          </a:bodyPr>
          <a:lstStyle/>
          <a:p>
            <a:pPr algn="l"/>
            <a:r>
              <a:rPr lang="en-US" sz="2400" dirty="0">
                <a:latin typeface="Roboto Mono" charset="0"/>
                <a:ea typeface="Roboto Mono" charset="0"/>
                <a:cs typeface="Roboto Mono" charset="0"/>
              </a:rPr>
              <a:t>.speak()</a:t>
            </a:r>
            <a:endParaRPr lang="ru-RU" sz="2400" dirty="0">
              <a:latin typeface="Roboto Mono" charset="0"/>
              <a:ea typeface="Roboto Mono" charset="0"/>
              <a:cs typeface="Roboto Mono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65" y="4646018"/>
            <a:ext cx="2293098" cy="128986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902412" y="5060119"/>
            <a:ext cx="1474763" cy="461665"/>
          </a:xfrm>
          <a:prstGeom prst="rect">
            <a:avLst/>
          </a:prstGeom>
        </p:spPr>
        <p:txBody>
          <a:bodyPr wrap="none" lIns="0" rIns="0" rtlCol="0" anchor="b">
            <a:spAutoFit/>
          </a:bodyPr>
          <a:lstStyle/>
          <a:p>
            <a:pPr algn="l"/>
            <a:r>
              <a:rPr lang="en-US" sz="2400" dirty="0">
                <a:latin typeface="Roboto Mono" charset="0"/>
                <a:ea typeface="Roboto Mono" charset="0"/>
                <a:cs typeface="Roboto Mono" charset="0"/>
              </a:rPr>
              <a:t>.speak()</a:t>
            </a:r>
            <a:endParaRPr lang="ru-RU" sz="2400" dirty="0">
              <a:latin typeface="Roboto Mono" charset="0"/>
              <a:ea typeface="Roboto Mono" charset="0"/>
              <a:cs typeface="Roboto Mono" charset="0"/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5193759" y="2274838"/>
            <a:ext cx="62835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Joe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age: </a:t>
            </a:r>
            <a:r>
              <a:rPr lang="en-US" b="0" dirty="0">
                <a:solidFill>
                  <a:srgbClr val="F78C6C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27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,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pets: [</a:t>
            </a:r>
          </a:p>
          <a:p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new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Cat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(), </a:t>
            </a:r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new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Doggo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(), </a:t>
            </a:r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new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 err="1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Froggo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]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Joe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pets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forEach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7986E7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pet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=&gt;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pet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speak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458522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es6 class notation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4387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es6 class notation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11065" y="1582340"/>
            <a:ext cx="983621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class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Cat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constructor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7986E7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name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</a:t>
            </a:r>
            <a:r>
              <a:rPr lang="en-US" b="0" dirty="0" err="1">
                <a:solidFill>
                  <a:srgbClr val="FF5572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this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name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name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</a:t>
            </a:r>
            <a:r>
              <a:rPr lang="en-US" b="0" dirty="0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speak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{</a:t>
            </a:r>
          </a:p>
          <a:p>
            <a:r>
              <a:rPr lang="en-US" b="0" dirty="0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    </a:t>
            </a:r>
            <a:r>
              <a:rPr lang="en-US" b="0" dirty="0" err="1">
                <a:solidFill>
                  <a:srgbClr val="FFCB6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console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log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Meow, you little shite!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   }</a:t>
            </a:r>
          </a:p>
          <a:p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}</a:t>
            </a:r>
          </a:p>
          <a:p>
            <a:b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</a:b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const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badKitty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=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new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FFCB8B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Cat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C3E88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Moronic Kitty</a:t>
            </a:r>
            <a:r>
              <a:rPr lang="en-US" b="0" dirty="0">
                <a:solidFill>
                  <a:srgbClr val="D9F5DD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'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)</a:t>
            </a:r>
          </a:p>
          <a:p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badKitty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2AA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speak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()</a:t>
            </a:r>
          </a:p>
          <a:p>
            <a:r>
              <a:rPr lang="en-US" b="0" dirty="0" err="1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badKitty</a:t>
            </a:r>
            <a:r>
              <a:rPr lang="en-US" b="0" dirty="0" err="1">
                <a:solidFill>
                  <a:srgbClr val="C792EA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.</a:t>
            </a:r>
            <a:r>
              <a:rPr lang="en-US" b="0" dirty="0" err="1">
                <a:solidFill>
                  <a:srgbClr val="89DDFF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name</a:t>
            </a:r>
            <a:r>
              <a:rPr lang="en-US" b="0" dirty="0">
                <a:solidFill>
                  <a:srgbClr val="BFC7D5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 </a:t>
            </a:r>
            <a:r>
              <a:rPr lang="en-US" b="0" dirty="0">
                <a:solidFill>
                  <a:srgbClr val="697098"/>
                </a:solidFill>
                <a:effectLst/>
                <a:latin typeface="Roboto Mono" charset="0"/>
                <a:ea typeface="Roboto Mono" charset="0"/>
                <a:cs typeface="Roboto Mono" charset="0"/>
              </a:rPr>
              <a:t>// =&gt; 'Moronic Kitty'</a:t>
            </a:r>
            <a:endParaRPr lang="en-US" b="0" dirty="0">
              <a:solidFill>
                <a:srgbClr val="BFC7D5"/>
              </a:solidFill>
              <a:effectLst/>
              <a:latin typeface="Roboto Mono" charset="0"/>
              <a:ea typeface="Roboto Mono" charset="0"/>
              <a:cs typeface="Roboto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86777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Custom 2">
      <a:dk1>
        <a:srgbClr val="FFFFFF"/>
      </a:dk1>
      <a:lt1>
        <a:srgbClr val="292D3E"/>
      </a:lt1>
      <a:dk2>
        <a:srgbClr val="676E95"/>
      </a:dk2>
      <a:lt2>
        <a:srgbClr val="DFDFDF"/>
      </a:lt2>
      <a:accent1>
        <a:srgbClr val="82AAFF"/>
      </a:accent1>
      <a:accent2>
        <a:srgbClr val="89DDE1"/>
      </a:accent2>
      <a:accent3>
        <a:srgbClr val="C3E88D"/>
      </a:accent3>
      <a:accent4>
        <a:srgbClr val="C792EA"/>
      </a:accent4>
      <a:accent5>
        <a:srgbClr val="FF5370"/>
      </a:accent5>
      <a:accent6>
        <a:srgbClr val="FFCB6B"/>
      </a:accent6>
      <a:hlink>
        <a:srgbClr val="82AAFF"/>
      </a:hlink>
      <a:folHlink>
        <a:srgbClr val="C792EA"/>
      </a:folHlink>
    </a:clrScheme>
    <a:fontScheme name="Palenight fonts">
      <a:majorFont>
        <a:latin typeface="Roboto Ligh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lIns="0" rIns="0" anchor="b"/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event handling</Template>
  <TotalTime>194</TotalTime>
  <Words>797</Words>
  <Application>Microsoft Office PowerPoint</Application>
  <PresentationFormat>Widescreen</PresentationFormat>
  <Paragraphs>353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Arial</vt:lpstr>
      <vt:lpstr>Menlo</vt:lpstr>
      <vt:lpstr>Roboto</vt:lpstr>
      <vt:lpstr>Roboto Light</vt:lpstr>
      <vt:lpstr>Roboto Medium</vt:lpstr>
      <vt:lpstr>Roboto Mono</vt:lpstr>
      <vt:lpstr>Blank</vt:lpstr>
      <vt:lpstr>closures</vt:lpstr>
      <vt:lpstr>PowerPoint Presentation</vt:lpstr>
      <vt:lpstr>object-oriented programming</vt:lpstr>
      <vt:lpstr>encapsulation</vt:lpstr>
      <vt:lpstr>specialization</vt:lpstr>
      <vt:lpstr>polymorphism</vt:lpstr>
      <vt:lpstr>PowerPoint Presentation</vt:lpstr>
      <vt:lpstr>es6 class notation</vt:lpstr>
      <vt:lpstr>PowerPoint Presentation</vt:lpstr>
      <vt:lpstr>PowerPoint Presentation</vt:lpstr>
      <vt:lpstr>es6 classes | static</vt:lpstr>
      <vt:lpstr>PowerPoint Presentation</vt:lpstr>
      <vt:lpstr>es6 classes | inheritance</vt:lpstr>
      <vt:lpstr>PowerPoint Presentation</vt:lpstr>
      <vt:lpstr>PowerPoint Presentation</vt:lpstr>
      <vt:lpstr>getters &amp; setters</vt:lpstr>
      <vt:lpstr>PowerPoint Presentation</vt:lpstr>
      <vt:lpstr>PowerPoint Presentation</vt:lpstr>
      <vt:lpstr>classes &amp; objects | practice</vt:lpstr>
      <vt:lpstr>PowerPoint Presentation</vt:lpstr>
      <vt:lpstr>PowerPoint Presentation</vt:lpstr>
      <vt:lpstr>network</vt:lpstr>
      <vt:lpstr>http</vt:lpstr>
      <vt:lpstr>HyperText Transfer Protocol</vt:lpstr>
      <vt:lpstr>HyperText Transfer Protocol</vt:lpstr>
      <vt:lpstr>HyperText Transfer Protocol</vt:lpstr>
      <vt:lpstr>PowerPoint Presentation</vt:lpstr>
      <vt:lpstr>PowerPoint Presentation</vt:lpstr>
      <vt:lpstr>PowerPoint Presentation</vt:lpstr>
      <vt:lpstr>no</vt:lpstr>
      <vt:lpstr>PowerPoint Presentation</vt:lpstr>
      <vt:lpstr>PowerPoint Presentation</vt:lpstr>
      <vt:lpstr>no</vt:lpstr>
      <vt:lpstr>PowerPoint Presentation</vt:lpstr>
      <vt:lpstr>PowerPoint Presentation</vt:lpstr>
      <vt:lpstr>PowerPoint Presentation</vt:lpstr>
      <vt:lpstr>PowerPoint Presentation</vt:lpstr>
      <vt:lpstr>http request structure</vt:lpstr>
      <vt:lpstr>PowerPoint Presentation</vt:lpstr>
      <vt:lpstr>http responce structure</vt:lpstr>
      <vt:lpstr>PowerPoint Presentation</vt:lpstr>
      <vt:lpstr>network &amp; js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network &amp; js | practice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</dc:title>
  <dc:creator>Vsevolod Trofimov</dc:creator>
  <cp:lastModifiedBy>Vsevolod Trofimov</cp:lastModifiedBy>
  <cp:revision>25</cp:revision>
  <dcterms:created xsi:type="dcterms:W3CDTF">2017-11-20T09:38:47Z</dcterms:created>
  <dcterms:modified xsi:type="dcterms:W3CDTF">2017-11-20T14:04:10Z</dcterms:modified>
</cp:coreProperties>
</file>

<file path=docProps/thumbnail.jpeg>
</file>